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30"/>
  </p:notesMasterIdLst>
  <p:sldIdLst>
    <p:sldId id="262" r:id="rId6"/>
    <p:sldId id="386" r:id="rId7"/>
    <p:sldId id="385" r:id="rId8"/>
    <p:sldId id="312" r:id="rId9"/>
    <p:sldId id="256" r:id="rId10"/>
    <p:sldId id="292" r:id="rId11"/>
    <p:sldId id="270" r:id="rId12"/>
    <p:sldId id="291" r:id="rId13"/>
    <p:sldId id="278" r:id="rId14"/>
    <p:sldId id="293" r:id="rId15"/>
    <p:sldId id="279" r:id="rId16"/>
    <p:sldId id="280" r:id="rId17"/>
    <p:sldId id="281" r:id="rId18"/>
    <p:sldId id="282" r:id="rId19"/>
    <p:sldId id="283" r:id="rId20"/>
    <p:sldId id="284" r:id="rId21"/>
    <p:sldId id="285" r:id="rId22"/>
    <p:sldId id="286" r:id="rId23"/>
    <p:sldId id="287" r:id="rId24"/>
    <p:sldId id="288" r:id="rId25"/>
    <p:sldId id="289" r:id="rId26"/>
    <p:sldId id="290" r:id="rId27"/>
    <p:sldId id="384" r:id="rId28"/>
    <p:sldId id="308"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lom, Dominique G" initials="BDG" lastIdx="6" clrIdx="0">
    <p:extLst>
      <p:ext uri="{19B8F6BF-5375-455C-9EA6-DF929625EA0E}">
        <p15:presenceInfo xmlns:p15="http://schemas.microsoft.com/office/powerpoint/2012/main" userId="S::Dominique.G.Blom@hud.gov::430aa858-42fc-4fe1-808f-531791df4d68" providerId="AD"/>
      </p:ext>
    </p:extLst>
  </p:cmAuthor>
  <p:cmAuthor id="2" name="Thomas, Todd C" initials="TTC" lastIdx="2" clrIdx="1">
    <p:extLst>
      <p:ext uri="{19B8F6BF-5375-455C-9EA6-DF929625EA0E}">
        <p15:presenceInfo xmlns:p15="http://schemas.microsoft.com/office/powerpoint/2012/main" userId="S::Todd.C.Thomas@hud.gov::3567654d-fa68-4dbb-9dc8-2eaf7a11b80b" providerId="AD"/>
      </p:ext>
    </p:extLst>
  </p:cmAuthor>
  <p:cmAuthor id="3" name="Bell, Alison E" initials="BAE" lastIdx="7" clrIdx="2">
    <p:extLst>
      <p:ext uri="{19B8F6BF-5375-455C-9EA6-DF929625EA0E}">
        <p15:presenceInfo xmlns:p15="http://schemas.microsoft.com/office/powerpoint/2012/main" userId="S::Alison.Bell@hud.gov::2278f69e-f85b-4384-93c8-65e89cb32361" providerId="AD"/>
      </p:ext>
    </p:extLst>
  </p:cmAuthor>
  <p:cmAuthor id="4" name="Bastarache, Danielle L" initials="BDL" lastIdx="9" clrIdx="3">
    <p:extLst>
      <p:ext uri="{19B8F6BF-5375-455C-9EA6-DF929625EA0E}">
        <p15:presenceInfo xmlns:p15="http://schemas.microsoft.com/office/powerpoint/2012/main" userId="S::Danielle.L.Bastarache@hud.gov::b8334585-5fec-4f81-9865-bf601302aab6" providerId="AD"/>
      </p:ext>
    </p:extLst>
  </p:cmAuthor>
  <p:cmAuthor id="5" name="Michael S Dennis" initials="msd" lastIdx="19" clrIdx="4">
    <p:extLst>
      <p:ext uri="{19B8F6BF-5375-455C-9EA6-DF929625EA0E}">
        <p15:presenceInfo xmlns:p15="http://schemas.microsoft.com/office/powerpoint/2012/main" userId="Michael S Dennis" providerId="None"/>
      </p:ext>
    </p:extLst>
  </p:cmAuthor>
  <p:cmAuthor id="6" name="Shepherd, Monica C" initials="SC" lastIdx="1" clrIdx="5">
    <p:extLst>
      <p:ext uri="{19B8F6BF-5375-455C-9EA6-DF929625EA0E}">
        <p15:presenceInfo xmlns:p15="http://schemas.microsoft.com/office/powerpoint/2012/main" userId="S::monica.c.shepherd@hud.gov::942a944b-d534-4e67-a1ba-dd382f8a453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a:srgbClr val="339966"/>
    <a:srgbClr val="003366"/>
    <a:srgbClr val="00CC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B56BA59-161B-4AA7-A9DD-DDBEA5029F69}" v="5" dt="2020-04-16T15:16:48.54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4" d="100"/>
          <a:sy n="74" d="100"/>
        </p:scale>
        <p:origin x="62" y="99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E4F4F1-5D92-42C0-BB25-CAE543F27C79}" type="datetimeFigureOut">
              <a:rPr lang="en-US" smtClean="0"/>
              <a:t>4/17/2020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6D4845-D7E8-4BB1-88F9-7858D2550C8C}" type="slidenum">
              <a:rPr lang="en-US" smtClean="0"/>
              <a:t>‹#›</a:t>
            </a:fld>
            <a:endParaRPr lang="en-US"/>
          </a:p>
        </p:txBody>
      </p:sp>
    </p:spTree>
    <p:extLst>
      <p:ext uri="{BB962C8B-B14F-4D97-AF65-F5344CB8AC3E}">
        <p14:creationId xmlns:p14="http://schemas.microsoft.com/office/powerpoint/2010/main" val="38021197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BD5660C-10D2-43F3-A38C-E124E5F00E01}" type="slidenum">
              <a:rPr lang="en-US" smtClean="0"/>
              <a:t>1</a:t>
            </a:fld>
            <a:endParaRPr lang="en-US"/>
          </a:p>
        </p:txBody>
      </p:sp>
    </p:spTree>
    <p:extLst>
      <p:ext uri="{BB962C8B-B14F-4D97-AF65-F5344CB8AC3E}">
        <p14:creationId xmlns:p14="http://schemas.microsoft.com/office/powerpoint/2010/main" val="3559358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a:t>Hunter</a:t>
            </a:r>
          </a:p>
        </p:txBody>
      </p:sp>
      <p:sp>
        <p:nvSpPr>
          <p:cNvPr id="4" name="Slide Number Placeholder 3"/>
          <p:cNvSpPr>
            <a:spLocks noGrp="1"/>
          </p:cNvSpPr>
          <p:nvPr>
            <p:ph type="sldNum" sz="quarter" idx="10"/>
          </p:nvPr>
        </p:nvSpPr>
        <p:spPr/>
        <p:txBody>
          <a:bodyPr/>
          <a:lstStyle/>
          <a:p>
            <a:fld id="{CBD5660C-10D2-43F3-A38C-E124E5F00E01}" type="slidenum">
              <a:rPr lang="en-US"/>
              <a:t>3</a:t>
            </a:fld>
            <a:endParaRPr lang="en-US"/>
          </a:p>
        </p:txBody>
      </p:sp>
    </p:spTree>
    <p:extLst>
      <p:ext uri="{BB962C8B-B14F-4D97-AF65-F5344CB8AC3E}">
        <p14:creationId xmlns:p14="http://schemas.microsoft.com/office/powerpoint/2010/main" val="40449088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Hunter</a:t>
            </a:r>
          </a:p>
        </p:txBody>
      </p:sp>
      <p:sp>
        <p:nvSpPr>
          <p:cNvPr id="4" name="Slide Number Placeholder 3"/>
          <p:cNvSpPr>
            <a:spLocks noGrp="1"/>
          </p:cNvSpPr>
          <p:nvPr>
            <p:ph type="sldNum" sz="quarter" idx="10"/>
          </p:nvPr>
        </p:nvSpPr>
        <p:spPr/>
        <p:txBody>
          <a:bodyPr/>
          <a:lstStyle/>
          <a:p>
            <a:fld id="{CBD5660C-10D2-43F3-A38C-E124E5F00E01}" type="slidenum">
              <a:rPr lang="en-US"/>
              <a:t>4</a:t>
            </a:fld>
            <a:endParaRPr lang="en-US"/>
          </a:p>
        </p:txBody>
      </p:sp>
    </p:spTree>
    <p:extLst>
      <p:ext uri="{BB962C8B-B14F-4D97-AF65-F5344CB8AC3E}">
        <p14:creationId xmlns:p14="http://schemas.microsoft.com/office/powerpoint/2010/main" val="20532235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Hunter</a:t>
            </a:r>
          </a:p>
          <a:p>
            <a:endParaRPr lang="en-US"/>
          </a:p>
        </p:txBody>
      </p:sp>
      <p:sp>
        <p:nvSpPr>
          <p:cNvPr id="4" name="Slide Number Placeholder 3"/>
          <p:cNvSpPr>
            <a:spLocks noGrp="1"/>
          </p:cNvSpPr>
          <p:nvPr>
            <p:ph type="sldNum" sz="quarter" idx="10"/>
          </p:nvPr>
        </p:nvSpPr>
        <p:spPr/>
        <p:txBody>
          <a:bodyPr/>
          <a:lstStyle/>
          <a:p>
            <a:fld id="{CBD5660C-10D2-43F3-A38C-E124E5F00E01}" type="slidenum">
              <a:rPr lang="en-US"/>
              <a:t>7</a:t>
            </a:fld>
            <a:endParaRPr lang="en-US"/>
          </a:p>
        </p:txBody>
      </p:sp>
    </p:spTree>
    <p:extLst>
      <p:ext uri="{BB962C8B-B14F-4D97-AF65-F5344CB8AC3E}">
        <p14:creationId xmlns:p14="http://schemas.microsoft.com/office/powerpoint/2010/main" val="699168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Dominique</a:t>
            </a:r>
          </a:p>
        </p:txBody>
      </p:sp>
      <p:sp>
        <p:nvSpPr>
          <p:cNvPr id="4" name="Slide Number Placeholder 3"/>
          <p:cNvSpPr>
            <a:spLocks noGrp="1"/>
          </p:cNvSpPr>
          <p:nvPr>
            <p:ph type="sldNum" sz="quarter" idx="10"/>
          </p:nvPr>
        </p:nvSpPr>
        <p:spPr/>
        <p:txBody>
          <a:bodyPr/>
          <a:lstStyle/>
          <a:p>
            <a:fld id="{CBD5660C-10D2-43F3-A38C-E124E5F00E01}" type="slidenum">
              <a:rPr lang="en-US"/>
              <a:t>24</a:t>
            </a:fld>
            <a:endParaRPr lang="en-US"/>
          </a:p>
        </p:txBody>
      </p:sp>
    </p:spTree>
    <p:extLst>
      <p:ext uri="{BB962C8B-B14F-4D97-AF65-F5344CB8AC3E}">
        <p14:creationId xmlns:p14="http://schemas.microsoft.com/office/powerpoint/2010/main" val="3014978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85CA4-526B-4A3D-8995-6B3C1390105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5C8970-BD68-4494-928B-0660594C49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C091E98-1280-42AE-9335-DA1D088BCCB7}"/>
              </a:ext>
            </a:extLst>
          </p:cNvPr>
          <p:cNvSpPr>
            <a:spLocks noGrp="1"/>
          </p:cNvSpPr>
          <p:nvPr>
            <p:ph type="dt" sz="half" idx="10"/>
          </p:nvPr>
        </p:nvSpPr>
        <p:spPr/>
        <p:txBody>
          <a:bodyPr/>
          <a:lstStyle/>
          <a:p>
            <a:fld id="{EFF70259-984B-46BE-B500-402740372317}" type="datetimeFigureOut">
              <a:rPr lang="en-US" smtClean="0"/>
              <a:t>4/17/2020</a:t>
            </a:fld>
            <a:endParaRPr lang="en-US"/>
          </a:p>
        </p:txBody>
      </p:sp>
      <p:sp>
        <p:nvSpPr>
          <p:cNvPr id="5" name="Footer Placeholder 4">
            <a:extLst>
              <a:ext uri="{FF2B5EF4-FFF2-40B4-BE49-F238E27FC236}">
                <a16:creationId xmlns:a16="http://schemas.microsoft.com/office/drawing/2014/main" id="{A5C76528-BB26-4040-9960-3CEA2833F0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E64801-8F14-465A-8161-90A9A72D2BAD}"/>
              </a:ext>
            </a:extLst>
          </p:cNvPr>
          <p:cNvSpPr>
            <a:spLocks noGrp="1"/>
          </p:cNvSpPr>
          <p:nvPr>
            <p:ph type="sldNum" sz="quarter" idx="12"/>
          </p:nvPr>
        </p:nvSpPr>
        <p:spPr/>
        <p:txBody>
          <a:bodyPr/>
          <a:lstStyle/>
          <a:p>
            <a:fld id="{54D70457-7CF1-45B9-9DC3-32174B6ADC54}" type="slidenum">
              <a:rPr lang="en-US" smtClean="0"/>
              <a:t>‹#›</a:t>
            </a:fld>
            <a:endParaRPr lang="en-US"/>
          </a:p>
        </p:txBody>
      </p:sp>
    </p:spTree>
    <p:extLst>
      <p:ext uri="{BB962C8B-B14F-4D97-AF65-F5344CB8AC3E}">
        <p14:creationId xmlns:p14="http://schemas.microsoft.com/office/powerpoint/2010/main" val="9306138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0298F-152A-4926-BC99-1D249EBDE72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E66DD21-2A21-4D74-A667-85C38B1021A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5C7A83-7A53-4425-98D5-7122F3C64ACD}"/>
              </a:ext>
            </a:extLst>
          </p:cNvPr>
          <p:cNvSpPr>
            <a:spLocks noGrp="1"/>
          </p:cNvSpPr>
          <p:nvPr>
            <p:ph type="dt" sz="half" idx="10"/>
          </p:nvPr>
        </p:nvSpPr>
        <p:spPr/>
        <p:txBody>
          <a:bodyPr/>
          <a:lstStyle/>
          <a:p>
            <a:fld id="{EFF70259-984B-46BE-B500-402740372317}" type="datetimeFigureOut">
              <a:rPr lang="en-US" smtClean="0"/>
              <a:t>4/17/2020</a:t>
            </a:fld>
            <a:endParaRPr lang="en-US"/>
          </a:p>
        </p:txBody>
      </p:sp>
      <p:sp>
        <p:nvSpPr>
          <p:cNvPr id="5" name="Footer Placeholder 4">
            <a:extLst>
              <a:ext uri="{FF2B5EF4-FFF2-40B4-BE49-F238E27FC236}">
                <a16:creationId xmlns:a16="http://schemas.microsoft.com/office/drawing/2014/main" id="{A9C80683-4EAC-4F99-A777-00EE66BCEA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508494-8E29-4028-BAF7-41AFA0DBF72C}"/>
              </a:ext>
            </a:extLst>
          </p:cNvPr>
          <p:cNvSpPr>
            <a:spLocks noGrp="1"/>
          </p:cNvSpPr>
          <p:nvPr>
            <p:ph type="sldNum" sz="quarter" idx="12"/>
          </p:nvPr>
        </p:nvSpPr>
        <p:spPr/>
        <p:txBody>
          <a:bodyPr/>
          <a:lstStyle/>
          <a:p>
            <a:fld id="{54D70457-7CF1-45B9-9DC3-32174B6ADC54}" type="slidenum">
              <a:rPr lang="en-US" smtClean="0"/>
              <a:t>‹#›</a:t>
            </a:fld>
            <a:endParaRPr lang="en-US"/>
          </a:p>
        </p:txBody>
      </p:sp>
    </p:spTree>
    <p:extLst>
      <p:ext uri="{BB962C8B-B14F-4D97-AF65-F5344CB8AC3E}">
        <p14:creationId xmlns:p14="http://schemas.microsoft.com/office/powerpoint/2010/main" val="1333855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84A059D-DE5F-493C-9D25-417626C6603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74F23E0-95D5-453F-978A-17E8439029B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EDEEA3-D543-4606-A410-C5A0D0129738}"/>
              </a:ext>
            </a:extLst>
          </p:cNvPr>
          <p:cNvSpPr>
            <a:spLocks noGrp="1"/>
          </p:cNvSpPr>
          <p:nvPr>
            <p:ph type="dt" sz="half" idx="10"/>
          </p:nvPr>
        </p:nvSpPr>
        <p:spPr/>
        <p:txBody>
          <a:bodyPr/>
          <a:lstStyle/>
          <a:p>
            <a:fld id="{EFF70259-984B-46BE-B500-402740372317}" type="datetimeFigureOut">
              <a:rPr lang="en-US" smtClean="0"/>
              <a:t>4/17/2020</a:t>
            </a:fld>
            <a:endParaRPr lang="en-US"/>
          </a:p>
        </p:txBody>
      </p:sp>
      <p:sp>
        <p:nvSpPr>
          <p:cNvPr id="5" name="Footer Placeholder 4">
            <a:extLst>
              <a:ext uri="{FF2B5EF4-FFF2-40B4-BE49-F238E27FC236}">
                <a16:creationId xmlns:a16="http://schemas.microsoft.com/office/drawing/2014/main" id="{BC8E3A6D-FE1B-4BB9-8058-38AF704A96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2B9DCC-28D4-4FA1-9268-2F43B59759D8}"/>
              </a:ext>
            </a:extLst>
          </p:cNvPr>
          <p:cNvSpPr>
            <a:spLocks noGrp="1"/>
          </p:cNvSpPr>
          <p:nvPr>
            <p:ph type="sldNum" sz="quarter" idx="12"/>
          </p:nvPr>
        </p:nvSpPr>
        <p:spPr/>
        <p:txBody>
          <a:bodyPr/>
          <a:lstStyle/>
          <a:p>
            <a:fld id="{54D70457-7CF1-45B9-9DC3-32174B6ADC54}" type="slidenum">
              <a:rPr lang="en-US" smtClean="0"/>
              <a:t>‹#›</a:t>
            </a:fld>
            <a:endParaRPr lang="en-US"/>
          </a:p>
        </p:txBody>
      </p:sp>
    </p:spTree>
    <p:extLst>
      <p:ext uri="{BB962C8B-B14F-4D97-AF65-F5344CB8AC3E}">
        <p14:creationId xmlns:p14="http://schemas.microsoft.com/office/powerpoint/2010/main" val="37933603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49744-D757-4746-B6F9-8C33B4DE469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C93BB5-40B9-466C-A2A4-29291B2227A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4BA5F8-31B5-4C1D-8F31-AB24560FC00C}"/>
              </a:ext>
            </a:extLst>
          </p:cNvPr>
          <p:cNvSpPr>
            <a:spLocks noGrp="1"/>
          </p:cNvSpPr>
          <p:nvPr>
            <p:ph type="dt" sz="half" idx="10"/>
          </p:nvPr>
        </p:nvSpPr>
        <p:spPr/>
        <p:txBody>
          <a:bodyPr/>
          <a:lstStyle/>
          <a:p>
            <a:fld id="{EFF70259-984B-46BE-B500-402740372317}" type="datetimeFigureOut">
              <a:rPr lang="en-US" smtClean="0"/>
              <a:t>4/17/2020</a:t>
            </a:fld>
            <a:endParaRPr lang="en-US"/>
          </a:p>
        </p:txBody>
      </p:sp>
      <p:sp>
        <p:nvSpPr>
          <p:cNvPr id="5" name="Footer Placeholder 4">
            <a:extLst>
              <a:ext uri="{FF2B5EF4-FFF2-40B4-BE49-F238E27FC236}">
                <a16:creationId xmlns:a16="http://schemas.microsoft.com/office/drawing/2014/main" id="{399666EF-9AAE-4785-9AE5-06053875ED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4DFC4C-521D-471A-81B7-D52BED57CBE2}"/>
              </a:ext>
            </a:extLst>
          </p:cNvPr>
          <p:cNvSpPr>
            <a:spLocks noGrp="1"/>
          </p:cNvSpPr>
          <p:nvPr>
            <p:ph type="sldNum" sz="quarter" idx="12"/>
          </p:nvPr>
        </p:nvSpPr>
        <p:spPr>
          <a:xfrm>
            <a:off x="9448800" y="6356350"/>
            <a:ext cx="2743200" cy="365125"/>
          </a:xfrm>
        </p:spPr>
        <p:txBody>
          <a:bodyPr/>
          <a:lstStyle/>
          <a:p>
            <a:fld id="{54D70457-7CF1-45B9-9DC3-32174B6ADC54}" type="slidenum">
              <a:rPr lang="en-US" smtClean="0"/>
              <a:t>‹#›</a:t>
            </a:fld>
            <a:endParaRPr lang="en-US"/>
          </a:p>
        </p:txBody>
      </p:sp>
    </p:spTree>
    <p:extLst>
      <p:ext uri="{BB962C8B-B14F-4D97-AF65-F5344CB8AC3E}">
        <p14:creationId xmlns:p14="http://schemas.microsoft.com/office/powerpoint/2010/main" val="34717410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42DE8-FAEC-4A7D-8598-AD8902BCA4A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11D4A60-8F16-4D23-9918-109771CD0ED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F81DA3F-1B9D-4063-B7C5-900105B17D2B}"/>
              </a:ext>
            </a:extLst>
          </p:cNvPr>
          <p:cNvSpPr>
            <a:spLocks noGrp="1"/>
          </p:cNvSpPr>
          <p:nvPr>
            <p:ph type="dt" sz="half" idx="10"/>
          </p:nvPr>
        </p:nvSpPr>
        <p:spPr/>
        <p:txBody>
          <a:bodyPr/>
          <a:lstStyle/>
          <a:p>
            <a:fld id="{EFF70259-984B-46BE-B500-402740372317}" type="datetimeFigureOut">
              <a:rPr lang="en-US" smtClean="0"/>
              <a:t>4/17/2020</a:t>
            </a:fld>
            <a:endParaRPr lang="en-US"/>
          </a:p>
        </p:txBody>
      </p:sp>
      <p:sp>
        <p:nvSpPr>
          <p:cNvPr id="5" name="Footer Placeholder 4">
            <a:extLst>
              <a:ext uri="{FF2B5EF4-FFF2-40B4-BE49-F238E27FC236}">
                <a16:creationId xmlns:a16="http://schemas.microsoft.com/office/drawing/2014/main" id="{9E3442AE-17F6-416F-910A-0DD5201357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725DA-C841-4B45-979D-586746E51295}"/>
              </a:ext>
            </a:extLst>
          </p:cNvPr>
          <p:cNvSpPr>
            <a:spLocks noGrp="1"/>
          </p:cNvSpPr>
          <p:nvPr>
            <p:ph type="sldNum" sz="quarter" idx="12"/>
          </p:nvPr>
        </p:nvSpPr>
        <p:spPr/>
        <p:txBody>
          <a:bodyPr/>
          <a:lstStyle/>
          <a:p>
            <a:fld id="{54D70457-7CF1-45B9-9DC3-32174B6ADC54}" type="slidenum">
              <a:rPr lang="en-US" smtClean="0"/>
              <a:t>‹#›</a:t>
            </a:fld>
            <a:endParaRPr lang="en-US"/>
          </a:p>
        </p:txBody>
      </p:sp>
    </p:spTree>
    <p:extLst>
      <p:ext uri="{BB962C8B-B14F-4D97-AF65-F5344CB8AC3E}">
        <p14:creationId xmlns:p14="http://schemas.microsoft.com/office/powerpoint/2010/main" val="1949722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2F7F9-3860-4D62-91F0-6B39C476EB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07AFAD-D970-467D-9755-D4F0E2D0420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509AEAB-DA18-482D-8F75-E319C956C42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657D49D-79A1-4106-B900-C3D44F0AF4A2}"/>
              </a:ext>
            </a:extLst>
          </p:cNvPr>
          <p:cNvSpPr>
            <a:spLocks noGrp="1"/>
          </p:cNvSpPr>
          <p:nvPr>
            <p:ph type="dt" sz="half" idx="10"/>
          </p:nvPr>
        </p:nvSpPr>
        <p:spPr/>
        <p:txBody>
          <a:bodyPr/>
          <a:lstStyle/>
          <a:p>
            <a:fld id="{EFF70259-984B-46BE-B500-402740372317}" type="datetimeFigureOut">
              <a:rPr lang="en-US" smtClean="0"/>
              <a:t>4/17/2020</a:t>
            </a:fld>
            <a:endParaRPr lang="en-US"/>
          </a:p>
        </p:txBody>
      </p:sp>
      <p:sp>
        <p:nvSpPr>
          <p:cNvPr id="6" name="Footer Placeholder 5">
            <a:extLst>
              <a:ext uri="{FF2B5EF4-FFF2-40B4-BE49-F238E27FC236}">
                <a16:creationId xmlns:a16="http://schemas.microsoft.com/office/drawing/2014/main" id="{2B10BAA0-FBE8-4C21-8C4D-8F9B45B4A5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53FEA3-3713-430E-969E-646F5F39FB05}"/>
              </a:ext>
            </a:extLst>
          </p:cNvPr>
          <p:cNvSpPr>
            <a:spLocks noGrp="1"/>
          </p:cNvSpPr>
          <p:nvPr>
            <p:ph type="sldNum" sz="quarter" idx="12"/>
          </p:nvPr>
        </p:nvSpPr>
        <p:spPr/>
        <p:txBody>
          <a:bodyPr/>
          <a:lstStyle/>
          <a:p>
            <a:fld id="{54D70457-7CF1-45B9-9DC3-32174B6ADC54}" type="slidenum">
              <a:rPr lang="en-US" smtClean="0"/>
              <a:t>‹#›</a:t>
            </a:fld>
            <a:endParaRPr lang="en-US"/>
          </a:p>
        </p:txBody>
      </p:sp>
    </p:spTree>
    <p:extLst>
      <p:ext uri="{BB962C8B-B14F-4D97-AF65-F5344CB8AC3E}">
        <p14:creationId xmlns:p14="http://schemas.microsoft.com/office/powerpoint/2010/main" val="3092698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74723-EF88-4401-9D88-33C15DA6477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2D6BA9B-8E68-4EFC-BF2F-97BF89B089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ABCFF6B-58EA-48B8-B1F1-BCFE885031A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A9620B2-7A18-462E-9004-2E88FD345E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A8D88AC-EEFB-43A8-811F-977D8A0DC1D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8C6921A-D49E-491D-BCF8-EF01315C7595}"/>
              </a:ext>
            </a:extLst>
          </p:cNvPr>
          <p:cNvSpPr>
            <a:spLocks noGrp="1"/>
          </p:cNvSpPr>
          <p:nvPr>
            <p:ph type="dt" sz="half" idx="10"/>
          </p:nvPr>
        </p:nvSpPr>
        <p:spPr/>
        <p:txBody>
          <a:bodyPr/>
          <a:lstStyle/>
          <a:p>
            <a:fld id="{EFF70259-984B-46BE-B500-402740372317}" type="datetimeFigureOut">
              <a:rPr lang="en-US" smtClean="0"/>
              <a:t>4/17/2020</a:t>
            </a:fld>
            <a:endParaRPr lang="en-US"/>
          </a:p>
        </p:txBody>
      </p:sp>
      <p:sp>
        <p:nvSpPr>
          <p:cNvPr id="8" name="Footer Placeholder 7">
            <a:extLst>
              <a:ext uri="{FF2B5EF4-FFF2-40B4-BE49-F238E27FC236}">
                <a16:creationId xmlns:a16="http://schemas.microsoft.com/office/drawing/2014/main" id="{6116D410-4869-42AA-BD3D-90F6F19A3DF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5C7AF0B-27F5-4DF6-BD97-D86CDC664E16}"/>
              </a:ext>
            </a:extLst>
          </p:cNvPr>
          <p:cNvSpPr>
            <a:spLocks noGrp="1"/>
          </p:cNvSpPr>
          <p:nvPr>
            <p:ph type="sldNum" sz="quarter" idx="12"/>
          </p:nvPr>
        </p:nvSpPr>
        <p:spPr/>
        <p:txBody>
          <a:bodyPr/>
          <a:lstStyle/>
          <a:p>
            <a:fld id="{54D70457-7CF1-45B9-9DC3-32174B6ADC54}" type="slidenum">
              <a:rPr lang="en-US" smtClean="0"/>
              <a:t>‹#›</a:t>
            </a:fld>
            <a:endParaRPr lang="en-US"/>
          </a:p>
        </p:txBody>
      </p:sp>
    </p:spTree>
    <p:extLst>
      <p:ext uri="{BB962C8B-B14F-4D97-AF65-F5344CB8AC3E}">
        <p14:creationId xmlns:p14="http://schemas.microsoft.com/office/powerpoint/2010/main" val="2792019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E7753-DFE3-4303-9664-5EDE76B8852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75A3232-3564-4B0F-B6C5-4157AFD770C1}"/>
              </a:ext>
            </a:extLst>
          </p:cNvPr>
          <p:cNvSpPr>
            <a:spLocks noGrp="1"/>
          </p:cNvSpPr>
          <p:nvPr>
            <p:ph type="dt" sz="half" idx="10"/>
          </p:nvPr>
        </p:nvSpPr>
        <p:spPr/>
        <p:txBody>
          <a:bodyPr/>
          <a:lstStyle/>
          <a:p>
            <a:fld id="{EFF70259-984B-46BE-B500-402740372317}" type="datetimeFigureOut">
              <a:rPr lang="en-US" smtClean="0"/>
              <a:t>4/17/2020</a:t>
            </a:fld>
            <a:endParaRPr lang="en-US"/>
          </a:p>
        </p:txBody>
      </p:sp>
      <p:sp>
        <p:nvSpPr>
          <p:cNvPr id="4" name="Footer Placeholder 3">
            <a:extLst>
              <a:ext uri="{FF2B5EF4-FFF2-40B4-BE49-F238E27FC236}">
                <a16:creationId xmlns:a16="http://schemas.microsoft.com/office/drawing/2014/main" id="{D8C3591D-5EF3-4152-A084-884B70CFD7E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6B6A56F-E77A-49B7-A56F-C18EC7DF768D}"/>
              </a:ext>
            </a:extLst>
          </p:cNvPr>
          <p:cNvSpPr>
            <a:spLocks noGrp="1"/>
          </p:cNvSpPr>
          <p:nvPr>
            <p:ph type="sldNum" sz="quarter" idx="12"/>
          </p:nvPr>
        </p:nvSpPr>
        <p:spPr/>
        <p:txBody>
          <a:bodyPr/>
          <a:lstStyle/>
          <a:p>
            <a:fld id="{54D70457-7CF1-45B9-9DC3-32174B6ADC54}" type="slidenum">
              <a:rPr lang="en-US" smtClean="0"/>
              <a:t>‹#›</a:t>
            </a:fld>
            <a:endParaRPr lang="en-US"/>
          </a:p>
        </p:txBody>
      </p:sp>
    </p:spTree>
    <p:extLst>
      <p:ext uri="{BB962C8B-B14F-4D97-AF65-F5344CB8AC3E}">
        <p14:creationId xmlns:p14="http://schemas.microsoft.com/office/powerpoint/2010/main" val="3706405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DDFB0F-E763-4258-A490-D42C0BCBFE89}"/>
              </a:ext>
            </a:extLst>
          </p:cNvPr>
          <p:cNvSpPr>
            <a:spLocks noGrp="1"/>
          </p:cNvSpPr>
          <p:nvPr>
            <p:ph type="dt" sz="half" idx="10"/>
          </p:nvPr>
        </p:nvSpPr>
        <p:spPr/>
        <p:txBody>
          <a:bodyPr/>
          <a:lstStyle/>
          <a:p>
            <a:fld id="{EFF70259-984B-46BE-B500-402740372317}" type="datetimeFigureOut">
              <a:rPr lang="en-US" smtClean="0"/>
              <a:t>4/17/2020</a:t>
            </a:fld>
            <a:endParaRPr lang="en-US"/>
          </a:p>
        </p:txBody>
      </p:sp>
      <p:sp>
        <p:nvSpPr>
          <p:cNvPr id="3" name="Footer Placeholder 2">
            <a:extLst>
              <a:ext uri="{FF2B5EF4-FFF2-40B4-BE49-F238E27FC236}">
                <a16:creationId xmlns:a16="http://schemas.microsoft.com/office/drawing/2014/main" id="{C72BFBE9-546C-4C4F-A2EF-A88C9453BB7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88FD572-221E-4AD8-9E76-A0A0D2006D88}"/>
              </a:ext>
            </a:extLst>
          </p:cNvPr>
          <p:cNvSpPr>
            <a:spLocks noGrp="1"/>
          </p:cNvSpPr>
          <p:nvPr>
            <p:ph type="sldNum" sz="quarter" idx="12"/>
          </p:nvPr>
        </p:nvSpPr>
        <p:spPr/>
        <p:txBody>
          <a:bodyPr/>
          <a:lstStyle/>
          <a:p>
            <a:fld id="{54D70457-7CF1-45B9-9DC3-32174B6ADC54}" type="slidenum">
              <a:rPr lang="en-US" smtClean="0"/>
              <a:t>‹#›</a:t>
            </a:fld>
            <a:endParaRPr lang="en-US"/>
          </a:p>
        </p:txBody>
      </p:sp>
    </p:spTree>
    <p:extLst>
      <p:ext uri="{BB962C8B-B14F-4D97-AF65-F5344CB8AC3E}">
        <p14:creationId xmlns:p14="http://schemas.microsoft.com/office/powerpoint/2010/main" val="652368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22127-64F3-439C-96C8-2E3DB51FD2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8DCDFB3-4F89-40C7-908A-FB4DA6C4158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FAF211F-5C8F-4A68-9761-2D43763444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95ED68-AB87-4083-9732-B008F29D0CC3}"/>
              </a:ext>
            </a:extLst>
          </p:cNvPr>
          <p:cNvSpPr>
            <a:spLocks noGrp="1"/>
          </p:cNvSpPr>
          <p:nvPr>
            <p:ph type="dt" sz="half" idx="10"/>
          </p:nvPr>
        </p:nvSpPr>
        <p:spPr/>
        <p:txBody>
          <a:bodyPr/>
          <a:lstStyle/>
          <a:p>
            <a:fld id="{EFF70259-984B-46BE-B500-402740372317}" type="datetimeFigureOut">
              <a:rPr lang="en-US" smtClean="0"/>
              <a:t>4/17/2020</a:t>
            </a:fld>
            <a:endParaRPr lang="en-US"/>
          </a:p>
        </p:txBody>
      </p:sp>
      <p:sp>
        <p:nvSpPr>
          <p:cNvPr id="6" name="Footer Placeholder 5">
            <a:extLst>
              <a:ext uri="{FF2B5EF4-FFF2-40B4-BE49-F238E27FC236}">
                <a16:creationId xmlns:a16="http://schemas.microsoft.com/office/drawing/2014/main" id="{3DB4A505-10B6-42BA-84F2-F910866EE3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F83209-13B4-4B33-B4FA-18F2753CB6D9}"/>
              </a:ext>
            </a:extLst>
          </p:cNvPr>
          <p:cNvSpPr>
            <a:spLocks noGrp="1"/>
          </p:cNvSpPr>
          <p:nvPr>
            <p:ph type="sldNum" sz="quarter" idx="12"/>
          </p:nvPr>
        </p:nvSpPr>
        <p:spPr/>
        <p:txBody>
          <a:bodyPr/>
          <a:lstStyle/>
          <a:p>
            <a:fld id="{54D70457-7CF1-45B9-9DC3-32174B6ADC54}" type="slidenum">
              <a:rPr lang="en-US" smtClean="0"/>
              <a:t>‹#›</a:t>
            </a:fld>
            <a:endParaRPr lang="en-US"/>
          </a:p>
        </p:txBody>
      </p:sp>
    </p:spTree>
    <p:extLst>
      <p:ext uri="{BB962C8B-B14F-4D97-AF65-F5344CB8AC3E}">
        <p14:creationId xmlns:p14="http://schemas.microsoft.com/office/powerpoint/2010/main" val="16608877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E813C-F9AD-4688-B993-D27828C7EB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10D19D3-F040-44A4-9FF7-ED3047EF205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ED2D27F-0E55-489E-BDAE-0065AF1AE2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86ED7A-60ED-41DF-887A-47F73326538F}"/>
              </a:ext>
            </a:extLst>
          </p:cNvPr>
          <p:cNvSpPr>
            <a:spLocks noGrp="1"/>
          </p:cNvSpPr>
          <p:nvPr>
            <p:ph type="dt" sz="half" idx="10"/>
          </p:nvPr>
        </p:nvSpPr>
        <p:spPr/>
        <p:txBody>
          <a:bodyPr/>
          <a:lstStyle/>
          <a:p>
            <a:fld id="{EFF70259-984B-46BE-B500-402740372317}" type="datetimeFigureOut">
              <a:rPr lang="en-US" smtClean="0"/>
              <a:t>4/17/2020</a:t>
            </a:fld>
            <a:endParaRPr lang="en-US"/>
          </a:p>
        </p:txBody>
      </p:sp>
      <p:sp>
        <p:nvSpPr>
          <p:cNvPr id="6" name="Footer Placeholder 5">
            <a:extLst>
              <a:ext uri="{FF2B5EF4-FFF2-40B4-BE49-F238E27FC236}">
                <a16:creationId xmlns:a16="http://schemas.microsoft.com/office/drawing/2014/main" id="{A0E4BD90-9164-4BCE-BBBF-3A130EE875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31F771-945D-4DDA-8FA9-6159D31EE1A7}"/>
              </a:ext>
            </a:extLst>
          </p:cNvPr>
          <p:cNvSpPr>
            <a:spLocks noGrp="1"/>
          </p:cNvSpPr>
          <p:nvPr>
            <p:ph type="sldNum" sz="quarter" idx="12"/>
          </p:nvPr>
        </p:nvSpPr>
        <p:spPr/>
        <p:txBody>
          <a:bodyPr/>
          <a:lstStyle/>
          <a:p>
            <a:fld id="{54D70457-7CF1-45B9-9DC3-32174B6ADC54}" type="slidenum">
              <a:rPr lang="en-US" smtClean="0"/>
              <a:t>‹#›</a:t>
            </a:fld>
            <a:endParaRPr lang="en-US"/>
          </a:p>
        </p:txBody>
      </p:sp>
    </p:spTree>
    <p:extLst>
      <p:ext uri="{BB962C8B-B14F-4D97-AF65-F5344CB8AC3E}">
        <p14:creationId xmlns:p14="http://schemas.microsoft.com/office/powerpoint/2010/main" val="7942538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A15124F-E533-4636-AEC3-BC5E3A08860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CECC8F4-FB7C-4CC2-87DC-104FD42163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2E8817-A97F-4D4F-854F-162CF6C1A3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F70259-984B-46BE-B500-402740372317}" type="datetimeFigureOut">
              <a:rPr lang="en-US" smtClean="0"/>
              <a:t>4/17/2020</a:t>
            </a:fld>
            <a:endParaRPr lang="en-US"/>
          </a:p>
        </p:txBody>
      </p:sp>
      <p:sp>
        <p:nvSpPr>
          <p:cNvPr id="5" name="Footer Placeholder 4">
            <a:extLst>
              <a:ext uri="{FF2B5EF4-FFF2-40B4-BE49-F238E27FC236}">
                <a16:creationId xmlns:a16="http://schemas.microsoft.com/office/drawing/2014/main" id="{1F3C9419-5556-4EFD-BD09-BEA5CB342D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B4998C6-9F79-41ED-9D50-2555E0DCA2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D70457-7CF1-45B9-9DC3-32174B6ADC54}" type="slidenum">
              <a:rPr lang="en-US" smtClean="0"/>
              <a:t>‹#›</a:t>
            </a:fld>
            <a:endParaRPr lang="en-US"/>
          </a:p>
        </p:txBody>
      </p:sp>
    </p:spTree>
    <p:extLst>
      <p:ext uri="{BB962C8B-B14F-4D97-AF65-F5344CB8AC3E}">
        <p14:creationId xmlns:p14="http://schemas.microsoft.com/office/powerpoint/2010/main" val="16980102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mailto:Ada.H.Holloway@hud.gov"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hyperlink" Target="http://www.hud.gov/coronavirus"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hud.gov/sites/dfiles/PIH/documents/PIH2020-05.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469965"/>
            <a:ext cx="9144000" cy="2929565"/>
          </a:xfrm>
        </p:spPr>
        <p:txBody>
          <a:bodyPr>
            <a:normAutofit fontScale="90000"/>
          </a:bodyPr>
          <a:lstStyle/>
          <a:p>
            <a:r>
              <a:rPr lang="en-US" sz="5300" b="1" dirty="0">
                <a:latin typeface="+mn-lt"/>
                <a:cs typeface="+mj-ea"/>
              </a:rPr>
              <a:t>CARES Act Update </a:t>
            </a:r>
            <a:br>
              <a:rPr lang="en-US" sz="5300" b="1" dirty="0">
                <a:latin typeface="+mn-lt"/>
                <a:cs typeface="+mj-ea"/>
              </a:rPr>
            </a:br>
            <a:r>
              <a:rPr lang="en-US" sz="5300" b="1" dirty="0">
                <a:latin typeface="+mn-lt"/>
                <a:cs typeface="+mj-ea"/>
              </a:rPr>
              <a:t>for Tribes and TDHEs</a:t>
            </a:r>
            <a:br>
              <a:rPr lang="en-US" sz="5300" b="1" dirty="0">
                <a:latin typeface="+mn-lt"/>
                <a:cs typeface="+mj-ea"/>
              </a:rPr>
            </a:br>
            <a:r>
              <a:rPr lang="en-US" sz="5600" b="1" spc="300" dirty="0">
                <a:cs typeface="+mj-ea"/>
              </a:rPr>
              <a:t>PIH Notice 2020-05</a:t>
            </a:r>
            <a:br>
              <a:rPr lang="en-US" sz="5600" b="1" spc="300" dirty="0">
                <a:latin typeface="Calibri Light"/>
                <a:cs typeface="Calibri Light"/>
              </a:rPr>
            </a:br>
            <a:r>
              <a:rPr lang="en-US" sz="5600" b="1" spc="300" dirty="0">
                <a:latin typeface="Calibri Light"/>
                <a:cs typeface="Calibri Light"/>
              </a:rPr>
              <a:t>(CARES Act Waiver Notice)</a:t>
            </a:r>
            <a:br>
              <a:rPr lang="en-US" dirty="0">
                <a:latin typeface="+mn-lt"/>
                <a:cs typeface="+mj-ea"/>
              </a:rPr>
            </a:br>
            <a:br>
              <a:rPr lang="en-US" sz="4000" dirty="0">
                <a:latin typeface="+mn-lt"/>
                <a:cs typeface="+mj-ea"/>
              </a:rPr>
            </a:br>
            <a:r>
              <a:rPr lang="en-US" sz="3600" dirty="0">
                <a:latin typeface="+mn-lt"/>
                <a:cs typeface="+mj-ea"/>
              </a:rPr>
              <a:t>April 17, </a:t>
            </a:r>
            <a:r>
              <a:rPr lang="en-US" sz="3600" dirty="0">
                <a:latin typeface="+mn-lt"/>
              </a:rPr>
              <a:t>2020</a:t>
            </a:r>
            <a:endParaRPr lang="en-US" dirty="0">
              <a:latin typeface="+mn-lt"/>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58470"/>
            <a:ext cx="6843773" cy="1986036"/>
          </a:xfrm>
          <a:prstGeom prst="rect">
            <a:avLst/>
          </a:prstGeom>
        </p:spPr>
      </p:pic>
      <p:pic>
        <p:nvPicPr>
          <p:cNvPr id="4" name="Picture 3" descr="A picture containing drawing&#10;&#10;Description automatically generated">
            <a:extLst>
              <a:ext uri="{FF2B5EF4-FFF2-40B4-BE49-F238E27FC236}">
                <a16:creationId xmlns:a16="http://schemas.microsoft.com/office/drawing/2014/main" id="{D832E3E8-C271-4193-A1F5-6E3A1B83A2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09710" y="66588"/>
            <a:ext cx="2907642" cy="2451070"/>
          </a:xfrm>
          <a:prstGeom prst="rect">
            <a:avLst/>
          </a:prstGeom>
        </p:spPr>
      </p:pic>
    </p:spTree>
    <p:extLst>
      <p:ext uri="{BB962C8B-B14F-4D97-AF65-F5344CB8AC3E}">
        <p14:creationId xmlns:p14="http://schemas.microsoft.com/office/powerpoint/2010/main" val="14638295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C1E85-20FE-4DEE-ABB2-B19678BFE43B}"/>
              </a:ext>
            </a:extLst>
          </p:cNvPr>
          <p:cNvSpPr>
            <a:spLocks noGrp="1"/>
          </p:cNvSpPr>
          <p:nvPr>
            <p:ph type="title"/>
          </p:nvPr>
        </p:nvSpPr>
        <p:spPr>
          <a:xfrm>
            <a:off x="762000" y="997111"/>
            <a:ext cx="10515600" cy="1325563"/>
          </a:xfrm>
        </p:spPr>
        <p:txBody>
          <a:bodyPr/>
          <a:lstStyle/>
          <a:p>
            <a:r>
              <a:rPr lang="en-US" b="1"/>
              <a:t>Indian Housing Block Grant </a:t>
            </a:r>
          </a:p>
        </p:txBody>
      </p:sp>
      <p:sp>
        <p:nvSpPr>
          <p:cNvPr id="5" name="Content Placeholder 2">
            <a:extLst>
              <a:ext uri="{FF2B5EF4-FFF2-40B4-BE49-F238E27FC236}">
                <a16:creationId xmlns:a16="http://schemas.microsoft.com/office/drawing/2014/main" id="{4023F76B-D383-4C63-8BB7-EACF6CAB5B6E}"/>
              </a:ext>
            </a:extLst>
          </p:cNvPr>
          <p:cNvSpPr>
            <a:spLocks noGrp="1"/>
          </p:cNvSpPr>
          <p:nvPr>
            <p:ph idx="1"/>
          </p:nvPr>
        </p:nvSpPr>
        <p:spPr>
          <a:xfrm>
            <a:off x="762000" y="2214006"/>
            <a:ext cx="10058400" cy="4969805"/>
          </a:xfrm>
        </p:spPr>
        <p:txBody>
          <a:bodyPr vert="horz" lIns="91440" tIns="45720" rIns="91440" bIns="45720" rtlCol="0" anchor="t">
            <a:normAutofit fontScale="77500" lnSpcReduction="20000"/>
          </a:bodyPr>
          <a:lstStyle/>
          <a:p>
            <a:pPr marL="0" indent="0">
              <a:lnSpc>
                <a:spcPct val="120000"/>
              </a:lnSpc>
              <a:spcBef>
                <a:spcPts val="0"/>
              </a:spcBef>
              <a:spcAft>
                <a:spcPts val="1200"/>
              </a:spcAft>
              <a:buNone/>
            </a:pPr>
            <a:r>
              <a:rPr lang="en-US" b="1"/>
              <a:t>Application Process: </a:t>
            </a:r>
            <a:r>
              <a:rPr lang="en-US"/>
              <a:t>(Section 101(b), Section 102, and Section 103 of NAHASDA; 24 C.F.R. §§ 1000.214; 1000.218;1000.220; 1000.224; 1000.226; 1000.228;1000.230; and 1000.232)</a:t>
            </a:r>
          </a:p>
          <a:p>
            <a:pPr marL="0" indent="0">
              <a:lnSpc>
                <a:spcPct val="120000"/>
              </a:lnSpc>
              <a:spcBef>
                <a:spcPts val="0"/>
              </a:spcBef>
              <a:spcAft>
                <a:spcPts val="1200"/>
              </a:spcAft>
              <a:buNone/>
            </a:pPr>
            <a:r>
              <a:rPr lang="en-US" b="1"/>
              <a:t>Indian Housing Plan (IHP)</a:t>
            </a:r>
            <a:r>
              <a:rPr lang="en-US"/>
              <a:t>: ONAP will accept an abbreviated IHP for funds received from the CARE Act (further guidance coming)</a:t>
            </a:r>
          </a:p>
          <a:p>
            <a:pPr marL="0" indent="0">
              <a:lnSpc>
                <a:spcPct val="120000"/>
              </a:lnSpc>
              <a:spcBef>
                <a:spcPts val="0"/>
              </a:spcBef>
              <a:spcAft>
                <a:spcPts val="1200"/>
              </a:spcAft>
              <a:buNone/>
            </a:pPr>
            <a:r>
              <a:rPr lang="en-US" b="1"/>
              <a:t>Recipients</a:t>
            </a:r>
            <a:r>
              <a:rPr lang="en-US"/>
              <a:t>: Tribes and TDHEs that did not submit an IHP or were not approved for FY 2020 are still eligible for CARES Act funding as long as they submit one at this time</a:t>
            </a:r>
          </a:p>
          <a:p>
            <a:pPr marL="0" indent="0">
              <a:lnSpc>
                <a:spcPct val="120000"/>
              </a:lnSpc>
              <a:spcBef>
                <a:spcPts val="0"/>
              </a:spcBef>
              <a:spcAft>
                <a:spcPts val="1200"/>
              </a:spcAft>
              <a:buNone/>
            </a:pPr>
            <a:r>
              <a:rPr lang="en-US" b="1"/>
              <a:t>Reprogramming funds</a:t>
            </a:r>
            <a:r>
              <a:rPr lang="en-US"/>
              <a:t>: Recipients can reprogram their FY 2020 IHBG grants (that are already dispersed and available) in order to help address COVID-19</a:t>
            </a:r>
          </a:p>
          <a:p>
            <a:pPr marL="0" indent="0">
              <a:lnSpc>
                <a:spcPct val="120000"/>
              </a:lnSpc>
              <a:spcBef>
                <a:spcPts val="0"/>
              </a:spcBef>
              <a:spcAft>
                <a:spcPts val="1200"/>
              </a:spcAft>
              <a:buNone/>
            </a:pPr>
            <a:r>
              <a:rPr lang="en-US" b="1"/>
              <a:t>Certification</a:t>
            </a:r>
            <a:r>
              <a:rPr lang="en-US"/>
              <a:t>: Tribes are not required to do this if it is not practical or safe to obtain due to COVID-19</a:t>
            </a:r>
          </a:p>
          <a:p>
            <a:endParaRPr lang="en-US" sz="2800"/>
          </a:p>
        </p:txBody>
      </p:sp>
      <p:sp>
        <p:nvSpPr>
          <p:cNvPr id="3" name="Slide Number Placeholder 2">
            <a:extLst>
              <a:ext uri="{FF2B5EF4-FFF2-40B4-BE49-F238E27FC236}">
                <a16:creationId xmlns:a16="http://schemas.microsoft.com/office/drawing/2014/main" id="{C0B191D2-0D84-48E8-9309-3E133AC2FF0F}"/>
              </a:ext>
            </a:extLst>
          </p:cNvPr>
          <p:cNvSpPr>
            <a:spLocks noGrp="1"/>
          </p:cNvSpPr>
          <p:nvPr>
            <p:ph type="sldNum" sz="quarter" idx="12"/>
          </p:nvPr>
        </p:nvSpPr>
        <p:spPr/>
        <p:txBody>
          <a:bodyPr/>
          <a:lstStyle/>
          <a:p>
            <a:fld id="{DF5ADA17-6A84-4E4D-A923-A5FA07BC5C7F}" type="slidenum">
              <a:rPr lang="en-US" smtClean="0"/>
              <a:t>10</a:t>
            </a:fld>
            <a:endParaRPr lang="en-US"/>
          </a:p>
        </p:txBody>
      </p:sp>
      <p:pic>
        <p:nvPicPr>
          <p:cNvPr id="6" name="Picture 5">
            <a:extLst>
              <a:ext uri="{FF2B5EF4-FFF2-40B4-BE49-F238E27FC236}">
                <a16:creationId xmlns:a16="http://schemas.microsoft.com/office/drawing/2014/main" id="{367DA14C-46C8-4342-B4F8-BB775F1CDA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9838"/>
            <a:ext cx="3957035" cy="1148316"/>
          </a:xfrm>
          <a:prstGeom prst="rect">
            <a:avLst/>
          </a:prstGeom>
        </p:spPr>
      </p:pic>
    </p:spTree>
    <p:extLst>
      <p:ext uri="{BB962C8B-B14F-4D97-AF65-F5344CB8AC3E}">
        <p14:creationId xmlns:p14="http://schemas.microsoft.com/office/powerpoint/2010/main" val="23035667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C1E85-20FE-4DEE-ABB2-B19678BFE43B}"/>
              </a:ext>
            </a:extLst>
          </p:cNvPr>
          <p:cNvSpPr>
            <a:spLocks noGrp="1"/>
          </p:cNvSpPr>
          <p:nvPr>
            <p:ph type="title"/>
          </p:nvPr>
        </p:nvSpPr>
        <p:spPr>
          <a:xfrm>
            <a:off x="838200" y="1032946"/>
            <a:ext cx="10515600" cy="1325563"/>
          </a:xfrm>
        </p:spPr>
        <p:txBody>
          <a:bodyPr/>
          <a:lstStyle/>
          <a:p>
            <a:r>
              <a:rPr lang="en-US" b="1"/>
              <a:t>Indian Housing Block Grant</a:t>
            </a:r>
          </a:p>
        </p:txBody>
      </p:sp>
      <p:sp>
        <p:nvSpPr>
          <p:cNvPr id="5" name="Content Placeholder 2">
            <a:extLst>
              <a:ext uri="{FF2B5EF4-FFF2-40B4-BE49-F238E27FC236}">
                <a16:creationId xmlns:a16="http://schemas.microsoft.com/office/drawing/2014/main" id="{4023F76B-D383-4C63-8BB7-EACF6CAB5B6E}"/>
              </a:ext>
            </a:extLst>
          </p:cNvPr>
          <p:cNvSpPr>
            <a:spLocks noGrp="1"/>
          </p:cNvSpPr>
          <p:nvPr>
            <p:ph idx="1"/>
          </p:nvPr>
        </p:nvSpPr>
        <p:spPr>
          <a:xfrm>
            <a:off x="838200" y="2098351"/>
            <a:ext cx="10058400" cy="4623123"/>
          </a:xfrm>
        </p:spPr>
        <p:txBody>
          <a:bodyPr vert="horz" lIns="91440" tIns="45720" rIns="91440" bIns="45720" rtlCol="0" anchor="t">
            <a:normAutofit fontScale="77500" lnSpcReduction="20000"/>
          </a:bodyPr>
          <a:lstStyle/>
          <a:p>
            <a:pPr marL="0" indent="0">
              <a:buNone/>
            </a:pPr>
            <a:r>
              <a:rPr lang="en-US" sz="2400" b="1"/>
              <a:t>Indian Housing Plan (IHP) </a:t>
            </a:r>
          </a:p>
          <a:p>
            <a:pPr marL="0" indent="0">
              <a:buNone/>
            </a:pPr>
            <a:r>
              <a:rPr lang="en-US" sz="2000" b="1"/>
              <a:t>Regulations</a:t>
            </a:r>
            <a:r>
              <a:rPr lang="en-US" sz="2000"/>
              <a:t>: Section 101(b) and 102(a) of NAHASDA; 24 CFR §§ 1000.214, 1000.216, 1000.225</a:t>
            </a:r>
          </a:p>
          <a:p>
            <a:pPr marL="0" indent="0">
              <a:buNone/>
            </a:pPr>
            <a:r>
              <a:rPr lang="en-US" sz="2000" b="1"/>
              <a:t>Submission Deadlines</a:t>
            </a:r>
            <a:r>
              <a:rPr lang="en-US" sz="2000"/>
              <a:t>: Recipients with due dates in January 2020 and April 2020 can now submit them in October 2020</a:t>
            </a:r>
          </a:p>
          <a:p>
            <a:pPr marL="0" indent="0">
              <a:buNone/>
            </a:pPr>
            <a:endParaRPr lang="en-US" sz="2000"/>
          </a:p>
          <a:p>
            <a:pPr marL="0" indent="0">
              <a:buNone/>
            </a:pPr>
            <a:r>
              <a:rPr lang="en-US" sz="2400" b="1"/>
              <a:t>Annual Performance Report (APR) </a:t>
            </a:r>
          </a:p>
          <a:p>
            <a:pPr marL="0" indent="0">
              <a:buNone/>
            </a:pPr>
            <a:r>
              <a:rPr lang="en-US" sz="2000" b="1"/>
              <a:t>Regulations</a:t>
            </a:r>
            <a:r>
              <a:rPr lang="en-US" sz="2000"/>
              <a:t>: Sections 403 and 404 of NAHASDA; 24 CFR § 1000.514</a:t>
            </a:r>
          </a:p>
          <a:p>
            <a:pPr marL="0" indent="0">
              <a:buNone/>
            </a:pPr>
            <a:r>
              <a:rPr lang="en-US" sz="2000" b="1"/>
              <a:t>Submission Deadlines</a:t>
            </a:r>
            <a:r>
              <a:rPr lang="en-US" sz="2000"/>
              <a:t>: </a:t>
            </a:r>
          </a:p>
          <a:p>
            <a:r>
              <a:rPr lang="en-US" sz="2000"/>
              <a:t>Recipients with a due date in March 2020 can now submit them in June 2020</a:t>
            </a:r>
          </a:p>
          <a:p>
            <a:r>
              <a:rPr lang="en-US" sz="2000"/>
              <a:t>Recipients with a  due date in June 2020 can now submit them in September 2020</a:t>
            </a:r>
          </a:p>
          <a:p>
            <a:pPr marL="0" indent="0">
              <a:buNone/>
            </a:pPr>
            <a:endParaRPr lang="en-US" sz="2000"/>
          </a:p>
          <a:p>
            <a:pPr marL="0" indent="0">
              <a:buNone/>
            </a:pPr>
            <a:r>
              <a:rPr lang="en-US" sz="2400" b="1"/>
              <a:t>Income Verification</a:t>
            </a:r>
          </a:p>
          <a:p>
            <a:pPr marL="0" indent="0">
              <a:buNone/>
            </a:pPr>
            <a:r>
              <a:rPr lang="en-US" sz="2000" b="1"/>
              <a:t>Regulations</a:t>
            </a:r>
            <a:r>
              <a:rPr lang="en-US" sz="2000"/>
              <a:t>: 24 CFR § 1000.128 </a:t>
            </a:r>
          </a:p>
          <a:p>
            <a:pPr marL="0" indent="0">
              <a:buNone/>
            </a:pPr>
            <a:r>
              <a:rPr lang="en-US" sz="2000" b="1"/>
              <a:t>Alternative requirements</a:t>
            </a:r>
            <a:r>
              <a:rPr lang="en-US" sz="2000"/>
              <a:t>: </a:t>
            </a:r>
          </a:p>
          <a:p>
            <a:r>
              <a:rPr lang="en-US" sz="2000"/>
              <a:t>Allow recipients to deviate from written admission and occupancy polices to verify income less frequently.</a:t>
            </a:r>
          </a:p>
          <a:p>
            <a:r>
              <a:rPr lang="en-US" sz="2000"/>
              <a:t>Allow recipients to carry out intake and other tasks remotely </a:t>
            </a:r>
          </a:p>
          <a:p>
            <a:pPr marL="0" indent="0">
              <a:buNone/>
            </a:pPr>
            <a:endParaRPr lang="en-US" sz="2000"/>
          </a:p>
          <a:p>
            <a:pPr marL="0" indent="0">
              <a:buNone/>
            </a:pPr>
            <a:endParaRPr lang="en-US" sz="2000"/>
          </a:p>
        </p:txBody>
      </p:sp>
      <p:sp>
        <p:nvSpPr>
          <p:cNvPr id="3" name="Slide Number Placeholder 2">
            <a:extLst>
              <a:ext uri="{FF2B5EF4-FFF2-40B4-BE49-F238E27FC236}">
                <a16:creationId xmlns:a16="http://schemas.microsoft.com/office/drawing/2014/main" id="{C0B191D2-0D84-48E8-9309-3E133AC2FF0F}"/>
              </a:ext>
            </a:extLst>
          </p:cNvPr>
          <p:cNvSpPr>
            <a:spLocks noGrp="1"/>
          </p:cNvSpPr>
          <p:nvPr>
            <p:ph type="sldNum" sz="quarter" idx="12"/>
          </p:nvPr>
        </p:nvSpPr>
        <p:spPr/>
        <p:txBody>
          <a:bodyPr/>
          <a:lstStyle/>
          <a:p>
            <a:fld id="{DF5ADA17-6A84-4E4D-A923-A5FA07BC5C7F}" type="slidenum">
              <a:rPr lang="en-US" smtClean="0"/>
              <a:t>11</a:t>
            </a:fld>
            <a:endParaRPr lang="en-US"/>
          </a:p>
        </p:txBody>
      </p:sp>
      <p:pic>
        <p:nvPicPr>
          <p:cNvPr id="6" name="Picture 5">
            <a:extLst>
              <a:ext uri="{FF2B5EF4-FFF2-40B4-BE49-F238E27FC236}">
                <a16:creationId xmlns:a16="http://schemas.microsoft.com/office/drawing/2014/main" id="{CB6B1D9F-FE88-4B2E-8A77-D17C4BE718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9838"/>
            <a:ext cx="3957035" cy="1148316"/>
          </a:xfrm>
          <a:prstGeom prst="rect">
            <a:avLst/>
          </a:prstGeom>
        </p:spPr>
      </p:pic>
    </p:spTree>
    <p:extLst>
      <p:ext uri="{BB962C8B-B14F-4D97-AF65-F5344CB8AC3E}">
        <p14:creationId xmlns:p14="http://schemas.microsoft.com/office/powerpoint/2010/main" val="18064523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C1E85-20FE-4DEE-ABB2-B19678BFE43B}"/>
              </a:ext>
            </a:extLst>
          </p:cNvPr>
          <p:cNvSpPr>
            <a:spLocks noGrp="1"/>
          </p:cNvSpPr>
          <p:nvPr>
            <p:ph type="title"/>
          </p:nvPr>
        </p:nvSpPr>
        <p:spPr>
          <a:xfrm>
            <a:off x="684088" y="1074667"/>
            <a:ext cx="10515600" cy="1325563"/>
          </a:xfrm>
        </p:spPr>
        <p:txBody>
          <a:bodyPr/>
          <a:lstStyle/>
          <a:p>
            <a:r>
              <a:rPr lang="en-US" b="1"/>
              <a:t>Indian Housing Block Grant</a:t>
            </a:r>
          </a:p>
        </p:txBody>
      </p:sp>
      <p:sp>
        <p:nvSpPr>
          <p:cNvPr id="5" name="Content Placeholder 2">
            <a:extLst>
              <a:ext uri="{FF2B5EF4-FFF2-40B4-BE49-F238E27FC236}">
                <a16:creationId xmlns:a16="http://schemas.microsoft.com/office/drawing/2014/main" id="{4023F76B-D383-4C63-8BB7-EACF6CAB5B6E}"/>
              </a:ext>
            </a:extLst>
          </p:cNvPr>
          <p:cNvSpPr>
            <a:spLocks noGrp="1"/>
          </p:cNvSpPr>
          <p:nvPr>
            <p:ph idx="1"/>
          </p:nvPr>
        </p:nvSpPr>
        <p:spPr>
          <a:xfrm>
            <a:off x="762000" y="2262810"/>
            <a:ext cx="10058400" cy="4374296"/>
          </a:xfrm>
        </p:spPr>
        <p:txBody>
          <a:bodyPr vert="horz" lIns="91440" tIns="45720" rIns="91440" bIns="45720" rtlCol="0" anchor="t">
            <a:normAutofit/>
          </a:bodyPr>
          <a:lstStyle/>
          <a:p>
            <a:pPr marL="0" indent="0">
              <a:buNone/>
            </a:pPr>
            <a:r>
              <a:rPr lang="en-US" b="1"/>
              <a:t>Public Health Services</a:t>
            </a:r>
          </a:p>
          <a:p>
            <a:pPr marL="0" indent="0">
              <a:buNone/>
            </a:pPr>
            <a:r>
              <a:rPr lang="en-US" sz="2000" b="1"/>
              <a:t>Regulations</a:t>
            </a:r>
            <a:r>
              <a:rPr lang="en-US" sz="2000"/>
              <a:t>: Section 202(3) of NAHASDA</a:t>
            </a:r>
          </a:p>
          <a:p>
            <a:pPr marL="0" indent="0">
              <a:buNone/>
            </a:pPr>
            <a:r>
              <a:rPr lang="en-US" sz="2000" b="1"/>
              <a:t>Alternative requirements</a:t>
            </a:r>
            <a:r>
              <a:rPr lang="en-US" sz="2000"/>
              <a:t>:  allow funds to be used to carry out a wide range of public health services under this category of eligible activities</a:t>
            </a:r>
          </a:p>
          <a:p>
            <a:pPr marL="0" indent="0">
              <a:buNone/>
            </a:pPr>
            <a:r>
              <a:rPr lang="en-US" sz="2000" b="1"/>
              <a:t>Eligible uses include</a:t>
            </a:r>
            <a:r>
              <a:rPr lang="en-US" sz="2000"/>
              <a:t>:  </a:t>
            </a:r>
          </a:p>
          <a:p>
            <a:r>
              <a:rPr lang="en-US" sz="2000"/>
              <a:t>providing testing, diagnosis, and other related services to residents </a:t>
            </a:r>
          </a:p>
          <a:p>
            <a:r>
              <a:rPr lang="en-US" sz="2000"/>
              <a:t>establishing a fixed or mobile location to conduct testing and treatment</a:t>
            </a:r>
          </a:p>
          <a:p>
            <a:r>
              <a:rPr lang="en-US" sz="2000"/>
              <a:t>paying for necessary equipment, supplies, and materials, including personal protective equipment</a:t>
            </a:r>
          </a:p>
          <a:p>
            <a:r>
              <a:rPr lang="en-US" sz="2000"/>
              <a:t>Delivering meals and food to those sheltering in place</a:t>
            </a:r>
          </a:p>
          <a:p>
            <a:pPr marL="0" indent="0">
              <a:buNone/>
            </a:pPr>
            <a:endParaRPr lang="en-US" sz="2000"/>
          </a:p>
          <a:p>
            <a:pPr marL="0" indent="0">
              <a:buNone/>
            </a:pPr>
            <a:endParaRPr lang="en-US" sz="2000"/>
          </a:p>
          <a:p>
            <a:pPr marL="0" indent="0">
              <a:buNone/>
            </a:pPr>
            <a:endParaRPr lang="en-US" sz="2000"/>
          </a:p>
          <a:p>
            <a:pPr marL="0" indent="0">
              <a:buNone/>
            </a:pPr>
            <a:endParaRPr lang="en-US" sz="2000"/>
          </a:p>
          <a:p>
            <a:pPr marL="0" indent="0">
              <a:buNone/>
            </a:pPr>
            <a:endParaRPr lang="en-US" sz="2000"/>
          </a:p>
        </p:txBody>
      </p:sp>
      <p:sp>
        <p:nvSpPr>
          <p:cNvPr id="3" name="Slide Number Placeholder 2">
            <a:extLst>
              <a:ext uri="{FF2B5EF4-FFF2-40B4-BE49-F238E27FC236}">
                <a16:creationId xmlns:a16="http://schemas.microsoft.com/office/drawing/2014/main" id="{C0B191D2-0D84-48E8-9309-3E133AC2FF0F}"/>
              </a:ext>
            </a:extLst>
          </p:cNvPr>
          <p:cNvSpPr>
            <a:spLocks noGrp="1"/>
          </p:cNvSpPr>
          <p:nvPr>
            <p:ph type="sldNum" sz="quarter" idx="12"/>
          </p:nvPr>
        </p:nvSpPr>
        <p:spPr/>
        <p:txBody>
          <a:bodyPr/>
          <a:lstStyle/>
          <a:p>
            <a:fld id="{DF5ADA17-6A84-4E4D-A923-A5FA07BC5C7F}" type="slidenum">
              <a:rPr lang="en-US" smtClean="0"/>
              <a:t>12</a:t>
            </a:fld>
            <a:endParaRPr lang="en-US"/>
          </a:p>
        </p:txBody>
      </p:sp>
      <p:pic>
        <p:nvPicPr>
          <p:cNvPr id="6" name="Picture 5">
            <a:extLst>
              <a:ext uri="{FF2B5EF4-FFF2-40B4-BE49-F238E27FC236}">
                <a16:creationId xmlns:a16="http://schemas.microsoft.com/office/drawing/2014/main" id="{F6D16574-4357-4998-8707-9AEC680105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9838"/>
            <a:ext cx="3957035" cy="1148316"/>
          </a:xfrm>
          <a:prstGeom prst="rect">
            <a:avLst/>
          </a:prstGeom>
        </p:spPr>
      </p:pic>
    </p:spTree>
    <p:extLst>
      <p:ext uri="{BB962C8B-B14F-4D97-AF65-F5344CB8AC3E}">
        <p14:creationId xmlns:p14="http://schemas.microsoft.com/office/powerpoint/2010/main" val="41757992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C1E85-20FE-4DEE-ABB2-B19678BFE43B}"/>
              </a:ext>
            </a:extLst>
          </p:cNvPr>
          <p:cNvSpPr>
            <a:spLocks noGrp="1"/>
          </p:cNvSpPr>
          <p:nvPr>
            <p:ph type="title"/>
          </p:nvPr>
        </p:nvSpPr>
        <p:spPr>
          <a:xfrm>
            <a:off x="723900" y="1105778"/>
            <a:ext cx="10515600" cy="1325563"/>
          </a:xfrm>
        </p:spPr>
        <p:txBody>
          <a:bodyPr/>
          <a:lstStyle/>
          <a:p>
            <a:r>
              <a:rPr lang="en-US" b="1"/>
              <a:t>Indian Housing Block Grant</a:t>
            </a:r>
          </a:p>
        </p:txBody>
      </p:sp>
      <p:sp>
        <p:nvSpPr>
          <p:cNvPr id="5" name="Content Placeholder 2">
            <a:extLst>
              <a:ext uri="{FF2B5EF4-FFF2-40B4-BE49-F238E27FC236}">
                <a16:creationId xmlns:a16="http://schemas.microsoft.com/office/drawing/2014/main" id="{4023F76B-D383-4C63-8BB7-EACF6CAB5B6E}"/>
              </a:ext>
            </a:extLst>
          </p:cNvPr>
          <p:cNvSpPr>
            <a:spLocks noGrp="1"/>
          </p:cNvSpPr>
          <p:nvPr>
            <p:ph idx="1"/>
          </p:nvPr>
        </p:nvSpPr>
        <p:spPr>
          <a:xfrm>
            <a:off x="762000" y="2431341"/>
            <a:ext cx="10058400" cy="3823631"/>
          </a:xfrm>
        </p:spPr>
        <p:txBody>
          <a:bodyPr vert="horz" lIns="91440" tIns="45720" rIns="91440" bIns="45720" rtlCol="0" anchor="t">
            <a:normAutofit/>
          </a:bodyPr>
          <a:lstStyle/>
          <a:p>
            <a:pPr marL="0" indent="0">
              <a:buNone/>
            </a:pPr>
            <a:r>
              <a:rPr lang="en-US" b="1"/>
              <a:t>Assistance to Non-Low Income and Non-Native Families</a:t>
            </a:r>
          </a:p>
          <a:p>
            <a:pPr marL="0" indent="0">
              <a:buNone/>
            </a:pPr>
            <a:r>
              <a:rPr lang="en-US" sz="2000" b="1"/>
              <a:t>Regulations</a:t>
            </a:r>
            <a:r>
              <a:rPr lang="en-US" sz="2000"/>
              <a:t>: Section 201(b) of NAHASDA; 24 CFR §§ 1000.104, 1000.106, 1000.108, 1000.110; 1000.312, 1000.314, 1000.318</a:t>
            </a:r>
          </a:p>
          <a:p>
            <a:pPr marL="0" indent="0">
              <a:buNone/>
            </a:pPr>
            <a:r>
              <a:rPr lang="en-US" sz="2000" b="1"/>
              <a:t>Alternative requirements</a:t>
            </a:r>
            <a:r>
              <a:rPr lang="en-US" sz="2000"/>
              <a:t>:  established under the understanding that otherwise ineligible families are being assisted in order prevent the spread of COVID-19</a:t>
            </a:r>
          </a:p>
          <a:p>
            <a:pPr marL="0" indent="0">
              <a:buNone/>
            </a:pPr>
            <a:r>
              <a:rPr lang="en-US" sz="2000" b="1"/>
              <a:t>Eligible uses include</a:t>
            </a:r>
            <a:r>
              <a:rPr lang="en-US" sz="2000"/>
              <a:t>:  </a:t>
            </a:r>
          </a:p>
          <a:p>
            <a:r>
              <a:rPr lang="en-US" sz="2000"/>
              <a:t>temporarily housing any individuals, regardless of Indian status or income level in tribally owned units or privately owned units</a:t>
            </a:r>
          </a:p>
          <a:p>
            <a:r>
              <a:rPr lang="en-US" sz="2000"/>
              <a:t>providing masks, medical testing kits, food preparation, and cleaning/decontamination</a:t>
            </a:r>
          </a:p>
          <a:p>
            <a:pPr marL="0" indent="0">
              <a:buNone/>
            </a:pPr>
            <a:endParaRPr lang="en-US" sz="2000"/>
          </a:p>
          <a:p>
            <a:pPr marL="0" indent="0">
              <a:buNone/>
            </a:pPr>
            <a:endParaRPr lang="en-US" sz="2000"/>
          </a:p>
          <a:p>
            <a:pPr marL="0" indent="0">
              <a:buNone/>
            </a:pPr>
            <a:endParaRPr lang="en-US" sz="2000"/>
          </a:p>
          <a:p>
            <a:pPr marL="0" indent="0">
              <a:buNone/>
            </a:pPr>
            <a:endParaRPr lang="en-US" sz="2000"/>
          </a:p>
          <a:p>
            <a:pPr marL="0" indent="0">
              <a:buNone/>
            </a:pPr>
            <a:endParaRPr lang="en-US" sz="2000"/>
          </a:p>
          <a:p>
            <a:pPr marL="0" indent="0">
              <a:buNone/>
            </a:pPr>
            <a:endParaRPr lang="en-US" sz="2000"/>
          </a:p>
        </p:txBody>
      </p:sp>
      <p:sp>
        <p:nvSpPr>
          <p:cNvPr id="3" name="Slide Number Placeholder 2">
            <a:extLst>
              <a:ext uri="{FF2B5EF4-FFF2-40B4-BE49-F238E27FC236}">
                <a16:creationId xmlns:a16="http://schemas.microsoft.com/office/drawing/2014/main" id="{C0B191D2-0D84-48E8-9309-3E133AC2FF0F}"/>
              </a:ext>
            </a:extLst>
          </p:cNvPr>
          <p:cNvSpPr>
            <a:spLocks noGrp="1"/>
          </p:cNvSpPr>
          <p:nvPr>
            <p:ph type="sldNum" sz="quarter" idx="12"/>
          </p:nvPr>
        </p:nvSpPr>
        <p:spPr/>
        <p:txBody>
          <a:bodyPr/>
          <a:lstStyle/>
          <a:p>
            <a:fld id="{DF5ADA17-6A84-4E4D-A923-A5FA07BC5C7F}" type="slidenum">
              <a:rPr lang="en-US" smtClean="0"/>
              <a:t>13</a:t>
            </a:fld>
            <a:endParaRPr lang="en-US"/>
          </a:p>
        </p:txBody>
      </p:sp>
      <p:pic>
        <p:nvPicPr>
          <p:cNvPr id="6" name="Picture 5">
            <a:extLst>
              <a:ext uri="{FF2B5EF4-FFF2-40B4-BE49-F238E27FC236}">
                <a16:creationId xmlns:a16="http://schemas.microsoft.com/office/drawing/2014/main" id="{2DC77F7E-230B-45EA-AB10-394998BBD9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9838"/>
            <a:ext cx="3957035" cy="1148316"/>
          </a:xfrm>
          <a:prstGeom prst="rect">
            <a:avLst/>
          </a:prstGeom>
        </p:spPr>
      </p:pic>
    </p:spTree>
    <p:extLst>
      <p:ext uri="{BB962C8B-B14F-4D97-AF65-F5344CB8AC3E}">
        <p14:creationId xmlns:p14="http://schemas.microsoft.com/office/powerpoint/2010/main" val="14109942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C1E85-20FE-4DEE-ABB2-B19678BFE43B}"/>
              </a:ext>
            </a:extLst>
          </p:cNvPr>
          <p:cNvSpPr>
            <a:spLocks noGrp="1"/>
          </p:cNvSpPr>
          <p:nvPr>
            <p:ph type="title"/>
          </p:nvPr>
        </p:nvSpPr>
        <p:spPr>
          <a:xfrm>
            <a:off x="838200" y="965174"/>
            <a:ext cx="10515600" cy="1325563"/>
          </a:xfrm>
        </p:spPr>
        <p:txBody>
          <a:bodyPr/>
          <a:lstStyle/>
          <a:p>
            <a:r>
              <a:rPr lang="en-US" b="1"/>
              <a:t>Indian Housing Block Grant</a:t>
            </a:r>
          </a:p>
        </p:txBody>
      </p:sp>
      <p:sp>
        <p:nvSpPr>
          <p:cNvPr id="5" name="Content Placeholder 2">
            <a:extLst>
              <a:ext uri="{FF2B5EF4-FFF2-40B4-BE49-F238E27FC236}">
                <a16:creationId xmlns:a16="http://schemas.microsoft.com/office/drawing/2014/main" id="{4023F76B-D383-4C63-8BB7-EACF6CAB5B6E}"/>
              </a:ext>
            </a:extLst>
          </p:cNvPr>
          <p:cNvSpPr>
            <a:spLocks noGrp="1"/>
          </p:cNvSpPr>
          <p:nvPr>
            <p:ph idx="1"/>
          </p:nvPr>
        </p:nvSpPr>
        <p:spPr>
          <a:xfrm>
            <a:off x="838200" y="2112032"/>
            <a:ext cx="10058400" cy="4611031"/>
          </a:xfrm>
        </p:spPr>
        <p:txBody>
          <a:bodyPr vert="horz" lIns="91440" tIns="45720" rIns="91440" bIns="45720" rtlCol="0" anchor="t">
            <a:normAutofit fontScale="92500" lnSpcReduction="10000"/>
          </a:bodyPr>
          <a:lstStyle/>
          <a:p>
            <a:pPr marL="0" indent="0">
              <a:buNone/>
            </a:pPr>
            <a:r>
              <a:rPr lang="en-US" sz="2400" b="1"/>
              <a:t>Useful Life</a:t>
            </a:r>
          </a:p>
          <a:p>
            <a:pPr marL="0" indent="0">
              <a:buNone/>
            </a:pPr>
            <a:r>
              <a:rPr lang="en-US" sz="2000" b="1"/>
              <a:t>Regulations</a:t>
            </a:r>
            <a:r>
              <a:rPr lang="en-US" sz="2000"/>
              <a:t>: Section 205 of NAHASDA; 24 CFR §§ 1000.141, 1000.142, 1000.143, 1000.144, 1000.146, 1000.147</a:t>
            </a:r>
          </a:p>
          <a:p>
            <a:pPr marL="0" indent="0">
              <a:buNone/>
            </a:pPr>
            <a:r>
              <a:rPr lang="en-US" sz="2000" b="1"/>
              <a:t>Requirements</a:t>
            </a:r>
            <a:r>
              <a:rPr lang="en-US" sz="2000"/>
              <a:t>: Affordability and useful determination not required at this time</a:t>
            </a:r>
          </a:p>
          <a:p>
            <a:pPr marL="0" indent="0">
              <a:buNone/>
            </a:pPr>
            <a:r>
              <a:rPr lang="en-US" sz="2000" b="1"/>
              <a:t>Eligible uses include</a:t>
            </a:r>
            <a:r>
              <a:rPr lang="en-US" sz="2000"/>
              <a:t>: cleaning up units or using units as temporary housing during the </a:t>
            </a:r>
            <a:br>
              <a:rPr lang="en-US" sz="2000"/>
            </a:br>
            <a:r>
              <a:rPr lang="en-US" sz="2000"/>
              <a:t>COVID-19 outbreak</a:t>
            </a:r>
          </a:p>
          <a:p>
            <a:pPr marL="0" indent="0">
              <a:buNone/>
            </a:pPr>
            <a:r>
              <a:rPr lang="en-US" sz="2400" b="1"/>
              <a:t>Total Development Costs</a:t>
            </a:r>
          </a:p>
          <a:p>
            <a:pPr marL="0" indent="0">
              <a:buNone/>
            </a:pPr>
            <a:r>
              <a:rPr lang="en-US" sz="2000" b="1"/>
              <a:t>Regulations</a:t>
            </a:r>
            <a:r>
              <a:rPr lang="en-US" sz="2000"/>
              <a:t>: 24 CFR §§ 1000.156, 1000.158, 1000.160, 1000.162</a:t>
            </a:r>
          </a:p>
          <a:p>
            <a:pPr marL="0" indent="0">
              <a:buNone/>
            </a:pPr>
            <a:r>
              <a:rPr lang="en-US" sz="2000" b="1"/>
              <a:t>Requirements</a:t>
            </a:r>
            <a:r>
              <a:rPr lang="en-US" sz="2000"/>
              <a:t>: </a:t>
            </a:r>
          </a:p>
          <a:p>
            <a:r>
              <a:rPr lang="en-US" sz="2000"/>
              <a:t>HUD is waiving the requirements relating to limitations on cost or design standards and TDC with respect to dwelling and non-dwelling units </a:t>
            </a:r>
          </a:p>
          <a:p>
            <a:r>
              <a:rPr lang="en-US" sz="2000"/>
              <a:t>Recipient may exceed the current TDC maximum by 20 percent without HUD review or approval, and exceed 20 percent with HUD approval </a:t>
            </a:r>
          </a:p>
          <a:p>
            <a:r>
              <a:rPr lang="en-US" sz="2000"/>
              <a:t>Must be for purpose of to prevent, prepare for, and respond to COVID-19</a:t>
            </a:r>
          </a:p>
          <a:p>
            <a:pPr marL="0" indent="0">
              <a:buNone/>
            </a:pPr>
            <a:endParaRPr lang="en-US" sz="2000"/>
          </a:p>
          <a:p>
            <a:pPr marL="0" indent="0">
              <a:buNone/>
            </a:pPr>
            <a:endParaRPr lang="en-US" sz="2000"/>
          </a:p>
          <a:p>
            <a:pPr marL="0" indent="0">
              <a:buNone/>
            </a:pPr>
            <a:endParaRPr lang="en-US" sz="2000"/>
          </a:p>
          <a:p>
            <a:pPr marL="0" indent="0">
              <a:buNone/>
            </a:pPr>
            <a:endParaRPr lang="en-US" sz="2000"/>
          </a:p>
          <a:p>
            <a:pPr marL="0" indent="0">
              <a:buNone/>
            </a:pPr>
            <a:endParaRPr lang="en-US" sz="2000"/>
          </a:p>
          <a:p>
            <a:pPr marL="0" indent="0">
              <a:buNone/>
            </a:pPr>
            <a:endParaRPr lang="en-US" sz="2000"/>
          </a:p>
        </p:txBody>
      </p:sp>
      <p:sp>
        <p:nvSpPr>
          <p:cNvPr id="3" name="Slide Number Placeholder 2">
            <a:extLst>
              <a:ext uri="{FF2B5EF4-FFF2-40B4-BE49-F238E27FC236}">
                <a16:creationId xmlns:a16="http://schemas.microsoft.com/office/drawing/2014/main" id="{C0B191D2-0D84-48E8-9309-3E133AC2FF0F}"/>
              </a:ext>
            </a:extLst>
          </p:cNvPr>
          <p:cNvSpPr>
            <a:spLocks noGrp="1"/>
          </p:cNvSpPr>
          <p:nvPr>
            <p:ph type="sldNum" sz="quarter" idx="12"/>
          </p:nvPr>
        </p:nvSpPr>
        <p:spPr/>
        <p:txBody>
          <a:bodyPr/>
          <a:lstStyle/>
          <a:p>
            <a:fld id="{DF5ADA17-6A84-4E4D-A923-A5FA07BC5C7F}" type="slidenum">
              <a:rPr lang="en-US" smtClean="0"/>
              <a:t>14</a:t>
            </a:fld>
            <a:endParaRPr lang="en-US"/>
          </a:p>
        </p:txBody>
      </p:sp>
      <p:pic>
        <p:nvPicPr>
          <p:cNvPr id="6" name="Picture 5">
            <a:extLst>
              <a:ext uri="{FF2B5EF4-FFF2-40B4-BE49-F238E27FC236}">
                <a16:creationId xmlns:a16="http://schemas.microsoft.com/office/drawing/2014/main" id="{52AD115F-EA0A-4D6B-B43A-02BE628530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9838"/>
            <a:ext cx="3957035" cy="1148316"/>
          </a:xfrm>
          <a:prstGeom prst="rect">
            <a:avLst/>
          </a:prstGeom>
        </p:spPr>
      </p:pic>
    </p:spTree>
    <p:extLst>
      <p:ext uri="{BB962C8B-B14F-4D97-AF65-F5344CB8AC3E}">
        <p14:creationId xmlns:p14="http://schemas.microsoft.com/office/powerpoint/2010/main" val="10022760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C1E85-20FE-4DEE-ABB2-B19678BFE43B}"/>
              </a:ext>
            </a:extLst>
          </p:cNvPr>
          <p:cNvSpPr>
            <a:spLocks noGrp="1"/>
          </p:cNvSpPr>
          <p:nvPr>
            <p:ph type="title"/>
          </p:nvPr>
        </p:nvSpPr>
        <p:spPr>
          <a:xfrm>
            <a:off x="838200" y="1150006"/>
            <a:ext cx="10515600" cy="1325563"/>
          </a:xfrm>
        </p:spPr>
        <p:txBody>
          <a:bodyPr/>
          <a:lstStyle/>
          <a:p>
            <a:r>
              <a:rPr lang="en-US" b="1"/>
              <a:t>Indian Housing Block Grant</a:t>
            </a:r>
          </a:p>
        </p:txBody>
      </p:sp>
      <p:sp>
        <p:nvSpPr>
          <p:cNvPr id="5" name="Content Placeholder 2">
            <a:extLst>
              <a:ext uri="{FF2B5EF4-FFF2-40B4-BE49-F238E27FC236}">
                <a16:creationId xmlns:a16="http://schemas.microsoft.com/office/drawing/2014/main" id="{4023F76B-D383-4C63-8BB7-EACF6CAB5B6E}"/>
              </a:ext>
            </a:extLst>
          </p:cNvPr>
          <p:cNvSpPr>
            <a:spLocks noGrp="1"/>
          </p:cNvSpPr>
          <p:nvPr>
            <p:ph idx="1"/>
          </p:nvPr>
        </p:nvSpPr>
        <p:spPr>
          <a:xfrm>
            <a:off x="838200" y="2475569"/>
            <a:ext cx="10058400" cy="3048931"/>
          </a:xfrm>
        </p:spPr>
        <p:txBody>
          <a:bodyPr vert="horz" lIns="91440" tIns="45720" rIns="91440" bIns="45720" rtlCol="0" anchor="t">
            <a:normAutofit/>
          </a:bodyPr>
          <a:lstStyle/>
          <a:p>
            <a:pPr marL="0" indent="0">
              <a:buNone/>
            </a:pPr>
            <a:r>
              <a:rPr lang="en-US" sz="2400" b="1"/>
              <a:t>Prohibition Against Investment of CARES Act Grant Funds</a:t>
            </a:r>
          </a:p>
          <a:p>
            <a:pPr marL="0" indent="0">
              <a:buNone/>
            </a:pPr>
            <a:r>
              <a:rPr lang="en-US" sz="2000" b="1"/>
              <a:t>Regulations</a:t>
            </a:r>
            <a:r>
              <a:rPr lang="en-US" sz="2000"/>
              <a:t>: Section 204(b) of NAHASDA; 24 CFR § 1000.58 </a:t>
            </a:r>
          </a:p>
          <a:p>
            <a:pPr marL="0" indent="0">
              <a:buNone/>
            </a:pPr>
            <a:r>
              <a:rPr lang="en-US" sz="2000" b="1"/>
              <a:t>Requirements</a:t>
            </a:r>
            <a:r>
              <a:rPr lang="en-US" sz="2000"/>
              <a:t>: HUD is prohibiting the investment of any IHBG funding provided under the CARES Act</a:t>
            </a:r>
          </a:p>
          <a:p>
            <a:pPr marL="0" indent="0">
              <a:buNone/>
            </a:pPr>
            <a:endParaRPr lang="en-US" sz="2000"/>
          </a:p>
          <a:p>
            <a:pPr marL="0" indent="0">
              <a:buNone/>
            </a:pPr>
            <a:endParaRPr lang="en-US" sz="2000"/>
          </a:p>
          <a:p>
            <a:pPr marL="0" indent="0">
              <a:buNone/>
            </a:pPr>
            <a:endParaRPr lang="en-US" sz="2000"/>
          </a:p>
          <a:p>
            <a:pPr marL="0" indent="0">
              <a:buNone/>
            </a:pPr>
            <a:endParaRPr lang="en-US" sz="2000"/>
          </a:p>
          <a:p>
            <a:pPr marL="0" indent="0">
              <a:buNone/>
            </a:pPr>
            <a:endParaRPr lang="en-US" sz="2000"/>
          </a:p>
        </p:txBody>
      </p:sp>
      <p:sp>
        <p:nvSpPr>
          <p:cNvPr id="3" name="Slide Number Placeholder 2">
            <a:extLst>
              <a:ext uri="{FF2B5EF4-FFF2-40B4-BE49-F238E27FC236}">
                <a16:creationId xmlns:a16="http://schemas.microsoft.com/office/drawing/2014/main" id="{C0B191D2-0D84-48E8-9309-3E133AC2FF0F}"/>
              </a:ext>
            </a:extLst>
          </p:cNvPr>
          <p:cNvSpPr>
            <a:spLocks noGrp="1"/>
          </p:cNvSpPr>
          <p:nvPr>
            <p:ph type="sldNum" sz="quarter" idx="12"/>
          </p:nvPr>
        </p:nvSpPr>
        <p:spPr/>
        <p:txBody>
          <a:bodyPr/>
          <a:lstStyle/>
          <a:p>
            <a:fld id="{DF5ADA17-6A84-4E4D-A923-A5FA07BC5C7F}" type="slidenum">
              <a:rPr lang="en-US" smtClean="0"/>
              <a:t>15</a:t>
            </a:fld>
            <a:endParaRPr lang="en-US"/>
          </a:p>
        </p:txBody>
      </p:sp>
      <p:pic>
        <p:nvPicPr>
          <p:cNvPr id="6" name="Picture 5">
            <a:extLst>
              <a:ext uri="{FF2B5EF4-FFF2-40B4-BE49-F238E27FC236}">
                <a16:creationId xmlns:a16="http://schemas.microsoft.com/office/drawing/2014/main" id="{E80FC7EE-678B-4C54-AA48-24C8620CEC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9838"/>
            <a:ext cx="3957035" cy="1148316"/>
          </a:xfrm>
          <a:prstGeom prst="rect">
            <a:avLst/>
          </a:prstGeom>
        </p:spPr>
      </p:pic>
    </p:spTree>
    <p:extLst>
      <p:ext uri="{BB962C8B-B14F-4D97-AF65-F5344CB8AC3E}">
        <p14:creationId xmlns:p14="http://schemas.microsoft.com/office/powerpoint/2010/main" val="7916583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C1E85-20FE-4DEE-ABB2-B19678BFE43B}"/>
              </a:ext>
            </a:extLst>
          </p:cNvPr>
          <p:cNvSpPr>
            <a:spLocks noGrp="1"/>
          </p:cNvSpPr>
          <p:nvPr>
            <p:ph type="title"/>
          </p:nvPr>
        </p:nvSpPr>
        <p:spPr>
          <a:xfrm>
            <a:off x="838200" y="1078569"/>
            <a:ext cx="10515600" cy="1325563"/>
          </a:xfrm>
        </p:spPr>
        <p:txBody>
          <a:bodyPr/>
          <a:lstStyle/>
          <a:p>
            <a:r>
              <a:rPr lang="en-US" b="1"/>
              <a:t>Indian Community Development Block Grant</a:t>
            </a:r>
          </a:p>
        </p:txBody>
      </p:sp>
      <p:sp>
        <p:nvSpPr>
          <p:cNvPr id="5" name="Content Placeholder 2">
            <a:extLst>
              <a:ext uri="{FF2B5EF4-FFF2-40B4-BE49-F238E27FC236}">
                <a16:creationId xmlns:a16="http://schemas.microsoft.com/office/drawing/2014/main" id="{4023F76B-D383-4C63-8BB7-EACF6CAB5B6E}"/>
              </a:ext>
            </a:extLst>
          </p:cNvPr>
          <p:cNvSpPr>
            <a:spLocks noGrp="1"/>
          </p:cNvSpPr>
          <p:nvPr>
            <p:ph idx="1"/>
          </p:nvPr>
        </p:nvSpPr>
        <p:spPr>
          <a:xfrm>
            <a:off x="838200" y="2404132"/>
            <a:ext cx="10058400" cy="4014131"/>
          </a:xfrm>
        </p:spPr>
        <p:txBody>
          <a:bodyPr vert="horz" lIns="91440" tIns="45720" rIns="91440" bIns="45720" rtlCol="0" anchor="t">
            <a:normAutofit/>
          </a:bodyPr>
          <a:lstStyle/>
          <a:p>
            <a:pPr marL="0" indent="0">
              <a:buNone/>
            </a:pPr>
            <a:r>
              <a:rPr lang="en-US" sz="2400" b="1"/>
              <a:t>Citizen Participation</a:t>
            </a:r>
          </a:p>
          <a:p>
            <a:pPr marL="0" indent="0">
              <a:buNone/>
            </a:pPr>
            <a:r>
              <a:rPr lang="en-US" sz="2000" b="1"/>
              <a:t>Regulations</a:t>
            </a:r>
            <a:r>
              <a:rPr lang="en-US" sz="2000"/>
              <a:t>: Section 104 of the Housing and Community Development Act of 1974 (HCD Act); 24 CFR §§ 1003.604,1003.305(b)(3)</a:t>
            </a:r>
          </a:p>
          <a:p>
            <a:pPr marL="0" indent="0">
              <a:buNone/>
            </a:pPr>
            <a:r>
              <a:rPr lang="en-US" sz="2000" b="1"/>
              <a:t>Waivers</a:t>
            </a:r>
            <a:r>
              <a:rPr lang="en-US" sz="2000"/>
              <a:t>: Considering COVID-19-related social distancing directives, and other prohibitions against large in-person gatherings, in person citizen meetings are not advised.  Accordingly, HUD is waiving 24 CFR § 1003.604(a)(2) and 24 CFR § 1003.305(b)(3), and will not require Indian Tribes to hold one or more meetings to obtain the views of residents before applying for ICDBG-CARES grant funding or amending their FY 2020 ICDBG grants to address COVID-19. </a:t>
            </a:r>
          </a:p>
          <a:p>
            <a:pPr marL="0" indent="0">
              <a:buNone/>
            </a:pPr>
            <a:r>
              <a:rPr lang="en-US" sz="2000" b="1"/>
              <a:t>Planned use of funds</a:t>
            </a:r>
            <a:r>
              <a:rPr lang="en-US" sz="2000"/>
              <a:t>: Indian Tribes will continue to be required, however, to meet the citizen participation requirements by publishing or posting information on their plans to use ICDBG grants, and accepting and considering comments, to the extent the Indian tribe determines that that can be done without subjecting residents to unnecessary risks to health and safety.</a:t>
            </a:r>
          </a:p>
          <a:p>
            <a:pPr marL="0" indent="0">
              <a:buNone/>
            </a:pPr>
            <a:endParaRPr lang="en-US" sz="2000"/>
          </a:p>
          <a:p>
            <a:pPr marL="0" indent="0">
              <a:buNone/>
            </a:pPr>
            <a:endParaRPr lang="en-US" sz="2000"/>
          </a:p>
          <a:p>
            <a:pPr marL="0" indent="0">
              <a:buNone/>
            </a:pPr>
            <a:endParaRPr lang="en-US" sz="2000"/>
          </a:p>
          <a:p>
            <a:pPr marL="0" indent="0">
              <a:buNone/>
            </a:pPr>
            <a:endParaRPr lang="en-US" sz="2000"/>
          </a:p>
          <a:p>
            <a:pPr marL="0" indent="0">
              <a:buNone/>
            </a:pPr>
            <a:endParaRPr lang="en-US" sz="2000"/>
          </a:p>
          <a:p>
            <a:pPr marL="0" indent="0">
              <a:buNone/>
            </a:pPr>
            <a:endParaRPr lang="en-US" sz="2000"/>
          </a:p>
          <a:p>
            <a:pPr marL="0" indent="0">
              <a:buNone/>
            </a:pPr>
            <a:endParaRPr lang="en-US" sz="2000"/>
          </a:p>
        </p:txBody>
      </p:sp>
      <p:sp>
        <p:nvSpPr>
          <p:cNvPr id="3" name="Slide Number Placeholder 2">
            <a:extLst>
              <a:ext uri="{FF2B5EF4-FFF2-40B4-BE49-F238E27FC236}">
                <a16:creationId xmlns:a16="http://schemas.microsoft.com/office/drawing/2014/main" id="{C0B191D2-0D84-48E8-9309-3E133AC2FF0F}"/>
              </a:ext>
            </a:extLst>
          </p:cNvPr>
          <p:cNvSpPr>
            <a:spLocks noGrp="1"/>
          </p:cNvSpPr>
          <p:nvPr>
            <p:ph type="sldNum" sz="quarter" idx="12"/>
          </p:nvPr>
        </p:nvSpPr>
        <p:spPr/>
        <p:txBody>
          <a:bodyPr/>
          <a:lstStyle/>
          <a:p>
            <a:fld id="{DF5ADA17-6A84-4E4D-A923-A5FA07BC5C7F}" type="slidenum">
              <a:rPr lang="en-US" smtClean="0"/>
              <a:t>16</a:t>
            </a:fld>
            <a:endParaRPr lang="en-US"/>
          </a:p>
        </p:txBody>
      </p:sp>
      <p:pic>
        <p:nvPicPr>
          <p:cNvPr id="6" name="Picture 5">
            <a:extLst>
              <a:ext uri="{FF2B5EF4-FFF2-40B4-BE49-F238E27FC236}">
                <a16:creationId xmlns:a16="http://schemas.microsoft.com/office/drawing/2014/main" id="{6DCB3A93-0176-4C1E-AD94-CED086A392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9838"/>
            <a:ext cx="3957035" cy="1148316"/>
          </a:xfrm>
          <a:prstGeom prst="rect">
            <a:avLst/>
          </a:prstGeom>
        </p:spPr>
      </p:pic>
    </p:spTree>
    <p:extLst>
      <p:ext uri="{BB962C8B-B14F-4D97-AF65-F5344CB8AC3E}">
        <p14:creationId xmlns:p14="http://schemas.microsoft.com/office/powerpoint/2010/main" val="21015175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C1E85-20FE-4DEE-ABB2-B19678BFE43B}"/>
              </a:ext>
            </a:extLst>
          </p:cNvPr>
          <p:cNvSpPr>
            <a:spLocks noGrp="1"/>
          </p:cNvSpPr>
          <p:nvPr>
            <p:ph type="title"/>
          </p:nvPr>
        </p:nvSpPr>
        <p:spPr>
          <a:xfrm>
            <a:off x="838200" y="939283"/>
            <a:ext cx="10515600" cy="1325563"/>
          </a:xfrm>
        </p:spPr>
        <p:txBody>
          <a:bodyPr/>
          <a:lstStyle/>
          <a:p>
            <a:r>
              <a:rPr lang="en-US" b="1"/>
              <a:t>Indian Community Development Block Grant</a:t>
            </a:r>
          </a:p>
        </p:txBody>
      </p:sp>
      <p:sp>
        <p:nvSpPr>
          <p:cNvPr id="5" name="Content Placeholder 2">
            <a:extLst>
              <a:ext uri="{FF2B5EF4-FFF2-40B4-BE49-F238E27FC236}">
                <a16:creationId xmlns:a16="http://schemas.microsoft.com/office/drawing/2014/main" id="{4023F76B-D383-4C63-8BB7-EACF6CAB5B6E}"/>
              </a:ext>
            </a:extLst>
          </p:cNvPr>
          <p:cNvSpPr>
            <a:spLocks noGrp="1"/>
          </p:cNvSpPr>
          <p:nvPr>
            <p:ph idx="1"/>
          </p:nvPr>
        </p:nvSpPr>
        <p:spPr>
          <a:xfrm>
            <a:off x="838200" y="2098351"/>
            <a:ext cx="10058400" cy="4471331"/>
          </a:xfrm>
        </p:spPr>
        <p:txBody>
          <a:bodyPr vert="horz" lIns="91440" tIns="45720" rIns="91440" bIns="45720" rtlCol="0" anchor="t">
            <a:normAutofit fontScale="85000" lnSpcReduction="10000"/>
          </a:bodyPr>
          <a:lstStyle/>
          <a:p>
            <a:pPr marL="0" indent="0">
              <a:buNone/>
            </a:pPr>
            <a:r>
              <a:rPr lang="en-US" sz="2400" b="1"/>
              <a:t>Application Process</a:t>
            </a:r>
          </a:p>
          <a:p>
            <a:pPr marL="0" indent="0">
              <a:buNone/>
            </a:pPr>
            <a:r>
              <a:rPr lang="en-US" sz="2000" b="1"/>
              <a:t>Regulations</a:t>
            </a:r>
            <a:r>
              <a:rPr lang="en-US" sz="2000"/>
              <a:t>: 24 CFR §§ 1003.400, 1003.401, 1003.402; Section I.A.1.b. of the combined FY 2019/2020 ICDBG Notice of Funding Availability (NOFA)</a:t>
            </a:r>
          </a:p>
          <a:p>
            <a:r>
              <a:rPr lang="en-US" sz="2000"/>
              <a:t>ONAP will issue new updated application guidance soon for ICDBG-CARES grants and FY 2020 ICDBG Imminent Threat grants to address the COVID-19 crisis.</a:t>
            </a:r>
          </a:p>
          <a:p>
            <a:r>
              <a:rPr lang="en-US" sz="2000"/>
              <a:t>Applicants won’t be required to demonstrate that COVID-19 is a non-reoccurring imminent threat and that it has an impact on an entire service area.</a:t>
            </a:r>
          </a:p>
          <a:p>
            <a:r>
              <a:rPr lang="en-US" sz="2000"/>
              <a:t>For ICDBG-CARES grants, HUD is waiving the current ICDBG Imminent Threat grant ceilings.</a:t>
            </a:r>
          </a:p>
          <a:p>
            <a:r>
              <a:rPr lang="en-US" sz="2000"/>
              <a:t>HUD will publish an ICDBG-CARES Implementation Notice in the very near future and establish grant ceilings in that notice.  </a:t>
            </a:r>
          </a:p>
          <a:p>
            <a:r>
              <a:rPr lang="en-US" sz="2000"/>
              <a:t>Any previous costs associated with preventing, preparing, or responding to COVID-19 incurred by an ICDBG applicant or grantee before the enactment of the Act may be reimbursed with ICDBG-CARES grant funding.</a:t>
            </a:r>
          </a:p>
          <a:p>
            <a:r>
              <a:rPr lang="en-US" sz="2000"/>
              <a:t>HUD is waiving the letter to proceed provision in 24 CFR § 1003.401(a)</a:t>
            </a:r>
          </a:p>
          <a:p>
            <a:r>
              <a:rPr lang="en-US" sz="2000"/>
              <a:t>HUD is waiving 24 CFR § 1003.402 which provides that if any reserved funds are not used to fund imminent threat grants during a fiscal year, they will be added to the allocation of ICDBG funds for the subsequent fiscal year and will be used as if they were a part of the new allocation.</a:t>
            </a:r>
          </a:p>
          <a:p>
            <a:pPr marL="0" indent="0">
              <a:buNone/>
            </a:pPr>
            <a:endParaRPr lang="en-US" sz="2000"/>
          </a:p>
        </p:txBody>
      </p:sp>
      <p:sp>
        <p:nvSpPr>
          <p:cNvPr id="3" name="Slide Number Placeholder 2">
            <a:extLst>
              <a:ext uri="{FF2B5EF4-FFF2-40B4-BE49-F238E27FC236}">
                <a16:creationId xmlns:a16="http://schemas.microsoft.com/office/drawing/2014/main" id="{C0B191D2-0D84-48E8-9309-3E133AC2FF0F}"/>
              </a:ext>
            </a:extLst>
          </p:cNvPr>
          <p:cNvSpPr>
            <a:spLocks noGrp="1"/>
          </p:cNvSpPr>
          <p:nvPr>
            <p:ph type="sldNum" sz="quarter" idx="12"/>
          </p:nvPr>
        </p:nvSpPr>
        <p:spPr/>
        <p:txBody>
          <a:bodyPr/>
          <a:lstStyle/>
          <a:p>
            <a:fld id="{DF5ADA17-6A84-4E4D-A923-A5FA07BC5C7F}" type="slidenum">
              <a:rPr lang="en-US" smtClean="0"/>
              <a:t>17</a:t>
            </a:fld>
            <a:endParaRPr lang="en-US"/>
          </a:p>
        </p:txBody>
      </p:sp>
      <p:pic>
        <p:nvPicPr>
          <p:cNvPr id="6" name="Picture 5">
            <a:extLst>
              <a:ext uri="{FF2B5EF4-FFF2-40B4-BE49-F238E27FC236}">
                <a16:creationId xmlns:a16="http://schemas.microsoft.com/office/drawing/2014/main" id="{9ED9424E-7CE1-4A2D-8D18-C07DDC1ABE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9838"/>
            <a:ext cx="3957035" cy="1148316"/>
          </a:xfrm>
          <a:prstGeom prst="rect">
            <a:avLst/>
          </a:prstGeom>
        </p:spPr>
      </p:pic>
    </p:spTree>
    <p:extLst>
      <p:ext uri="{BB962C8B-B14F-4D97-AF65-F5344CB8AC3E}">
        <p14:creationId xmlns:p14="http://schemas.microsoft.com/office/powerpoint/2010/main" val="31373911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C1E85-20FE-4DEE-ABB2-B19678BFE43B}"/>
              </a:ext>
            </a:extLst>
          </p:cNvPr>
          <p:cNvSpPr>
            <a:spLocks noGrp="1"/>
          </p:cNvSpPr>
          <p:nvPr>
            <p:ph type="title"/>
          </p:nvPr>
        </p:nvSpPr>
        <p:spPr>
          <a:xfrm>
            <a:off x="838200" y="1029356"/>
            <a:ext cx="10515600" cy="1325563"/>
          </a:xfrm>
        </p:spPr>
        <p:txBody>
          <a:bodyPr/>
          <a:lstStyle/>
          <a:p>
            <a:r>
              <a:rPr lang="en-US" b="1"/>
              <a:t>Indian Community Development Block Grant</a:t>
            </a:r>
          </a:p>
        </p:txBody>
      </p:sp>
      <p:sp>
        <p:nvSpPr>
          <p:cNvPr id="5" name="Content Placeholder 2">
            <a:extLst>
              <a:ext uri="{FF2B5EF4-FFF2-40B4-BE49-F238E27FC236}">
                <a16:creationId xmlns:a16="http://schemas.microsoft.com/office/drawing/2014/main" id="{4023F76B-D383-4C63-8BB7-EACF6CAB5B6E}"/>
              </a:ext>
            </a:extLst>
          </p:cNvPr>
          <p:cNvSpPr>
            <a:spLocks noGrp="1"/>
          </p:cNvSpPr>
          <p:nvPr>
            <p:ph idx="1"/>
          </p:nvPr>
        </p:nvSpPr>
        <p:spPr>
          <a:xfrm>
            <a:off x="838200" y="2272369"/>
            <a:ext cx="10058400" cy="3950631"/>
          </a:xfrm>
        </p:spPr>
        <p:txBody>
          <a:bodyPr vert="horz" lIns="91440" tIns="45720" rIns="91440" bIns="45720" rtlCol="0" anchor="t">
            <a:normAutofit/>
          </a:bodyPr>
          <a:lstStyle/>
          <a:p>
            <a:pPr marL="0" indent="0">
              <a:buNone/>
            </a:pPr>
            <a:r>
              <a:rPr lang="en-US" sz="2400" b="1"/>
              <a:t>Removal of Public Services 15 Percent Cap under FY 2020 ICDBG Grants</a:t>
            </a:r>
          </a:p>
          <a:p>
            <a:pPr marL="0" indent="0">
              <a:buNone/>
            </a:pPr>
            <a:r>
              <a:rPr lang="en-US" sz="2000" b="1"/>
              <a:t>Regulations</a:t>
            </a:r>
            <a:r>
              <a:rPr lang="en-US" sz="2000"/>
              <a:t>: Section 105 of HCD Act 24 CFR § 1003.201(e); FY 2019/2020 ICDBG NOFA)</a:t>
            </a:r>
          </a:p>
          <a:p>
            <a:pPr marL="0" indent="0">
              <a:buNone/>
            </a:pPr>
            <a:r>
              <a:rPr lang="en-US" sz="2000" b="1"/>
              <a:t>Waivers</a:t>
            </a:r>
            <a:r>
              <a:rPr lang="en-US" sz="2000"/>
              <a:t>: HUD is waiving Section 105 of the HCD Act, 24 CFR § 1003.201(e), and language in the definition of the term “public services” in the FY 2019/2020 ICDBG NOFA to the extent necessary to remove the 15 percent cap on FY 2020 ICDBG funding (both Single Purpose and Imminent Threat grants), to align with ICDBG Imminent Threat funding provided under the CARES Act. </a:t>
            </a:r>
          </a:p>
          <a:p>
            <a:pPr marL="0" indent="0">
              <a:buNone/>
            </a:pPr>
            <a:r>
              <a:rPr lang="en-US" sz="2000" b="1"/>
              <a:t>Compliance with 24 CFR § 1003.305</a:t>
            </a:r>
            <a:r>
              <a:rPr lang="en-US" sz="2000"/>
              <a:t>:  ICDBG grantees that have been awarded FY 2020 ICDBG funds are reminded that they must still comply with the provisions of 24 CFR § 1003.305 if they are seeking to amend their grants to carry out additional public services or other activities to prevent, prepare for, or respond to COVID-19</a:t>
            </a:r>
          </a:p>
          <a:p>
            <a:pPr marL="0" indent="0">
              <a:buNone/>
            </a:pPr>
            <a:endParaRPr lang="en-US" sz="2000"/>
          </a:p>
          <a:p>
            <a:pPr marL="0" indent="0">
              <a:buNone/>
            </a:pPr>
            <a:endParaRPr lang="en-US" sz="2000"/>
          </a:p>
          <a:p>
            <a:pPr marL="0" indent="0">
              <a:buNone/>
            </a:pPr>
            <a:endParaRPr lang="en-US" sz="2000"/>
          </a:p>
          <a:p>
            <a:pPr marL="0" indent="0">
              <a:buNone/>
            </a:pPr>
            <a:endParaRPr lang="en-US" sz="2000"/>
          </a:p>
          <a:p>
            <a:pPr marL="0" indent="0">
              <a:buNone/>
            </a:pPr>
            <a:endParaRPr lang="en-US" sz="2000"/>
          </a:p>
          <a:p>
            <a:pPr marL="0" indent="0">
              <a:buNone/>
            </a:pPr>
            <a:endParaRPr lang="en-US" sz="2000"/>
          </a:p>
          <a:p>
            <a:pPr marL="0" indent="0">
              <a:buNone/>
            </a:pPr>
            <a:endParaRPr lang="en-US" sz="2000"/>
          </a:p>
        </p:txBody>
      </p:sp>
      <p:sp>
        <p:nvSpPr>
          <p:cNvPr id="3" name="Slide Number Placeholder 2">
            <a:extLst>
              <a:ext uri="{FF2B5EF4-FFF2-40B4-BE49-F238E27FC236}">
                <a16:creationId xmlns:a16="http://schemas.microsoft.com/office/drawing/2014/main" id="{C0B191D2-0D84-48E8-9309-3E133AC2FF0F}"/>
              </a:ext>
            </a:extLst>
          </p:cNvPr>
          <p:cNvSpPr>
            <a:spLocks noGrp="1"/>
          </p:cNvSpPr>
          <p:nvPr>
            <p:ph type="sldNum" sz="quarter" idx="12"/>
          </p:nvPr>
        </p:nvSpPr>
        <p:spPr/>
        <p:txBody>
          <a:bodyPr/>
          <a:lstStyle/>
          <a:p>
            <a:fld id="{DF5ADA17-6A84-4E4D-A923-A5FA07BC5C7F}" type="slidenum">
              <a:rPr lang="en-US" smtClean="0"/>
              <a:t>18</a:t>
            </a:fld>
            <a:endParaRPr lang="en-US"/>
          </a:p>
        </p:txBody>
      </p:sp>
      <p:pic>
        <p:nvPicPr>
          <p:cNvPr id="6" name="Picture 5">
            <a:extLst>
              <a:ext uri="{FF2B5EF4-FFF2-40B4-BE49-F238E27FC236}">
                <a16:creationId xmlns:a16="http://schemas.microsoft.com/office/drawing/2014/main" id="{FB054FCE-9C6F-4D48-895E-C83FB5CD86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9838"/>
            <a:ext cx="3957035" cy="1148316"/>
          </a:xfrm>
          <a:prstGeom prst="rect">
            <a:avLst/>
          </a:prstGeom>
        </p:spPr>
      </p:pic>
    </p:spTree>
    <p:extLst>
      <p:ext uri="{BB962C8B-B14F-4D97-AF65-F5344CB8AC3E}">
        <p14:creationId xmlns:p14="http://schemas.microsoft.com/office/powerpoint/2010/main" val="11419697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C1E85-20FE-4DEE-ABB2-B19678BFE43B}"/>
              </a:ext>
            </a:extLst>
          </p:cNvPr>
          <p:cNvSpPr>
            <a:spLocks noGrp="1"/>
          </p:cNvSpPr>
          <p:nvPr>
            <p:ph type="title"/>
          </p:nvPr>
        </p:nvSpPr>
        <p:spPr>
          <a:xfrm>
            <a:off x="838200" y="1045808"/>
            <a:ext cx="10515600" cy="1325563"/>
          </a:xfrm>
        </p:spPr>
        <p:txBody>
          <a:bodyPr/>
          <a:lstStyle/>
          <a:p>
            <a:r>
              <a:rPr lang="en-US" b="1"/>
              <a:t>Indian Community Development Block Grant</a:t>
            </a:r>
          </a:p>
        </p:txBody>
      </p:sp>
      <p:sp>
        <p:nvSpPr>
          <p:cNvPr id="5" name="Content Placeholder 2">
            <a:extLst>
              <a:ext uri="{FF2B5EF4-FFF2-40B4-BE49-F238E27FC236}">
                <a16:creationId xmlns:a16="http://schemas.microsoft.com/office/drawing/2014/main" id="{4023F76B-D383-4C63-8BB7-EACF6CAB5B6E}"/>
              </a:ext>
            </a:extLst>
          </p:cNvPr>
          <p:cNvSpPr>
            <a:spLocks noGrp="1"/>
          </p:cNvSpPr>
          <p:nvPr>
            <p:ph idx="1"/>
          </p:nvPr>
        </p:nvSpPr>
        <p:spPr>
          <a:xfrm>
            <a:off x="838200" y="2311400"/>
            <a:ext cx="10058400" cy="4410074"/>
          </a:xfrm>
        </p:spPr>
        <p:txBody>
          <a:bodyPr vert="horz" lIns="91440" tIns="45720" rIns="91440" bIns="45720" rtlCol="0" anchor="t">
            <a:normAutofit fontScale="92500" lnSpcReduction="20000"/>
          </a:bodyPr>
          <a:lstStyle/>
          <a:p>
            <a:pPr marL="0" indent="0">
              <a:buNone/>
            </a:pPr>
            <a:r>
              <a:rPr lang="en-US" sz="2400" b="1"/>
              <a:t>Rental Assistance, Utility Assistance, Food, Clothing, and Other Emergency Assistance</a:t>
            </a:r>
          </a:p>
          <a:p>
            <a:pPr marL="0" indent="0">
              <a:buNone/>
            </a:pPr>
            <a:r>
              <a:rPr lang="en-US" sz="2000" b="1"/>
              <a:t>Regulations</a:t>
            </a:r>
            <a:r>
              <a:rPr lang="en-US" sz="2000"/>
              <a:t>: Section 105 of the HCD Act.; Regulatory Authority:  24 CFR § 1003.207(b)(4)</a:t>
            </a:r>
          </a:p>
          <a:p>
            <a:pPr marL="0" indent="0">
              <a:buNone/>
            </a:pPr>
            <a:r>
              <a:rPr lang="en-US" sz="2000" b="1"/>
              <a:t>Waivers</a:t>
            </a:r>
            <a:r>
              <a:rPr lang="en-US" sz="2000"/>
              <a:t>: To help Tribal communities address these challenges, HUD is waiving Section 105(a)(8) and 24 CFR § 1003.207(b)(4) to the extent necessary to establish the following alternative requirement:</a:t>
            </a:r>
          </a:p>
          <a:p>
            <a:r>
              <a:rPr lang="en-US" sz="2000"/>
              <a:t>ICDBG grant funds may be used to provide emergency payments for low- and moderate-income individuals or families impacted by COVID-19 for items such as food, medicine, clothing, and other necessities, as well as rental assistance and utility payment assistance, without regard for the 3-month limitation in 24 CFR § 1003.207(b)(4), but for a period not to exceed six months unless further expanded by HUD at a later date.</a:t>
            </a:r>
          </a:p>
          <a:p>
            <a:pPr marL="0" indent="0">
              <a:buNone/>
            </a:pPr>
            <a:r>
              <a:rPr lang="en-US" sz="2000" b="1"/>
              <a:t>Emergency payments</a:t>
            </a:r>
            <a:r>
              <a:rPr lang="en-US" sz="2000"/>
              <a:t>: these emergency payments must be used to either cover costs incurred directly by the ICDBG grantee in cases where the ICDBG grantee is providing this assistance, or made directly to a third-party provider of such items or services on behalf of an individual or family, and may not be paid directly to an individual or family in the form of income payments, debit cards, or similar direct income payments</a:t>
            </a:r>
          </a:p>
          <a:p>
            <a:pPr marL="0" indent="0">
              <a:buNone/>
            </a:pPr>
            <a:r>
              <a:rPr lang="en-US" sz="2000" b="1"/>
              <a:t>Documentation</a:t>
            </a:r>
            <a:r>
              <a:rPr lang="en-US" sz="2000"/>
              <a:t>: ICDBG grantees using this alternative requirement must document, in its policies and procedures</a:t>
            </a:r>
          </a:p>
          <a:p>
            <a:pPr marL="0" indent="0">
              <a:buNone/>
            </a:pPr>
            <a:endParaRPr lang="en-US" sz="2000"/>
          </a:p>
          <a:p>
            <a:pPr marL="0" indent="0">
              <a:buNone/>
            </a:pPr>
            <a:endParaRPr lang="en-US" sz="2000"/>
          </a:p>
          <a:p>
            <a:pPr marL="0" indent="0">
              <a:buNone/>
            </a:pPr>
            <a:endParaRPr lang="en-US" sz="2000"/>
          </a:p>
          <a:p>
            <a:pPr marL="0" indent="0">
              <a:buNone/>
            </a:pPr>
            <a:endParaRPr lang="en-US" sz="2000"/>
          </a:p>
          <a:p>
            <a:pPr marL="0" indent="0">
              <a:buNone/>
            </a:pPr>
            <a:endParaRPr lang="en-US" sz="2000"/>
          </a:p>
          <a:p>
            <a:pPr marL="0" indent="0">
              <a:buNone/>
            </a:pPr>
            <a:endParaRPr lang="en-US" sz="2000"/>
          </a:p>
          <a:p>
            <a:pPr marL="0" indent="0">
              <a:buNone/>
            </a:pPr>
            <a:endParaRPr lang="en-US" sz="2000"/>
          </a:p>
          <a:p>
            <a:pPr marL="0" indent="0">
              <a:buNone/>
            </a:pPr>
            <a:endParaRPr lang="en-US" sz="2000"/>
          </a:p>
          <a:p>
            <a:pPr marL="0" indent="0">
              <a:buNone/>
            </a:pPr>
            <a:endParaRPr lang="en-US" sz="2000"/>
          </a:p>
        </p:txBody>
      </p:sp>
      <p:sp>
        <p:nvSpPr>
          <p:cNvPr id="3" name="Slide Number Placeholder 2">
            <a:extLst>
              <a:ext uri="{FF2B5EF4-FFF2-40B4-BE49-F238E27FC236}">
                <a16:creationId xmlns:a16="http://schemas.microsoft.com/office/drawing/2014/main" id="{C0B191D2-0D84-48E8-9309-3E133AC2FF0F}"/>
              </a:ext>
            </a:extLst>
          </p:cNvPr>
          <p:cNvSpPr>
            <a:spLocks noGrp="1"/>
          </p:cNvSpPr>
          <p:nvPr>
            <p:ph type="sldNum" sz="quarter" idx="12"/>
          </p:nvPr>
        </p:nvSpPr>
        <p:spPr/>
        <p:txBody>
          <a:bodyPr/>
          <a:lstStyle/>
          <a:p>
            <a:fld id="{DF5ADA17-6A84-4E4D-A923-A5FA07BC5C7F}" type="slidenum">
              <a:rPr lang="en-US" smtClean="0"/>
              <a:t>19</a:t>
            </a:fld>
            <a:endParaRPr lang="en-US"/>
          </a:p>
        </p:txBody>
      </p:sp>
      <p:pic>
        <p:nvPicPr>
          <p:cNvPr id="6" name="Picture 5">
            <a:extLst>
              <a:ext uri="{FF2B5EF4-FFF2-40B4-BE49-F238E27FC236}">
                <a16:creationId xmlns:a16="http://schemas.microsoft.com/office/drawing/2014/main" id="{8FD15F17-1883-475D-AADD-41D1FD6FC1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9838"/>
            <a:ext cx="3957035" cy="1148316"/>
          </a:xfrm>
          <a:prstGeom prst="rect">
            <a:avLst/>
          </a:prstGeom>
        </p:spPr>
      </p:pic>
    </p:spTree>
    <p:extLst>
      <p:ext uri="{BB962C8B-B14F-4D97-AF65-F5344CB8AC3E}">
        <p14:creationId xmlns:p14="http://schemas.microsoft.com/office/powerpoint/2010/main" val="37197207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148CAF5-2620-4C59-A3F5-DD4434B75079}"/>
              </a:ext>
            </a:extLst>
          </p:cNvPr>
          <p:cNvSpPr>
            <a:spLocks noGrp="1"/>
          </p:cNvSpPr>
          <p:nvPr>
            <p:ph type="subTitle" idx="1"/>
          </p:nvPr>
        </p:nvSpPr>
        <p:spPr>
          <a:xfrm>
            <a:off x="5393832" y="5110106"/>
            <a:ext cx="6542323" cy="1246244"/>
          </a:xfrm>
        </p:spPr>
        <p:txBody>
          <a:bodyPr>
            <a:noAutofit/>
          </a:bodyPr>
          <a:lstStyle/>
          <a:p>
            <a:r>
              <a:rPr lang="en-US" sz="3200" b="1" dirty="0"/>
              <a:t>Hunter Kurtz</a:t>
            </a:r>
          </a:p>
          <a:p>
            <a:r>
              <a:rPr lang="en-US" sz="3200" b="1" dirty="0"/>
              <a:t>Assistant Secretary</a:t>
            </a:r>
          </a:p>
          <a:p>
            <a:r>
              <a:rPr lang="en-US" sz="3200" b="1" dirty="0"/>
              <a:t>Office of Public and Indian Housing</a:t>
            </a:r>
          </a:p>
          <a:p>
            <a:endParaRPr lang="en-US" sz="3200" b="1" dirty="0"/>
          </a:p>
        </p:txBody>
      </p:sp>
      <p:sp>
        <p:nvSpPr>
          <p:cNvPr id="8" name="Slide Number Placeholder 7">
            <a:extLst>
              <a:ext uri="{FF2B5EF4-FFF2-40B4-BE49-F238E27FC236}">
                <a16:creationId xmlns:a16="http://schemas.microsoft.com/office/drawing/2014/main" id="{27FD6D7F-B363-47BD-B454-77D511C5E664}"/>
              </a:ext>
            </a:extLst>
          </p:cNvPr>
          <p:cNvSpPr>
            <a:spLocks noGrp="1"/>
          </p:cNvSpPr>
          <p:nvPr>
            <p:ph type="sldNum" sz="quarter" idx="12"/>
          </p:nvPr>
        </p:nvSpPr>
        <p:spPr/>
        <p:txBody>
          <a:bodyPr/>
          <a:lstStyle/>
          <a:p>
            <a:fld id="{CB975C3C-E179-4E64-B042-53D5129621A1}" type="slidenum">
              <a:rPr lang="en-US" smtClean="0"/>
              <a:t>2</a:t>
            </a:fld>
            <a:endParaRPr lang="en-US"/>
          </a:p>
        </p:txBody>
      </p:sp>
      <p:pic>
        <p:nvPicPr>
          <p:cNvPr id="6" name="Picture 5">
            <a:extLst>
              <a:ext uri="{FF2B5EF4-FFF2-40B4-BE49-F238E27FC236}">
                <a16:creationId xmlns:a16="http://schemas.microsoft.com/office/drawing/2014/main" id="{B3A654E1-73AE-4461-9925-A6DB42EE729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895041" y="428499"/>
            <a:ext cx="3539906" cy="4500590"/>
          </a:xfrm>
          <a:prstGeom prst="rect">
            <a:avLst/>
          </a:prstGeom>
        </p:spPr>
      </p:pic>
      <p:pic>
        <p:nvPicPr>
          <p:cNvPr id="9" name="Picture 8">
            <a:extLst>
              <a:ext uri="{FF2B5EF4-FFF2-40B4-BE49-F238E27FC236}">
                <a16:creationId xmlns:a16="http://schemas.microsoft.com/office/drawing/2014/main" id="{5C71CAED-F913-4EFD-B2FB-9FEA486AA1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57400"/>
            <a:ext cx="6375503" cy="1850146"/>
          </a:xfrm>
          <a:prstGeom prst="rect">
            <a:avLst/>
          </a:prstGeom>
        </p:spPr>
      </p:pic>
    </p:spTree>
    <p:extLst>
      <p:ext uri="{BB962C8B-B14F-4D97-AF65-F5344CB8AC3E}">
        <p14:creationId xmlns:p14="http://schemas.microsoft.com/office/powerpoint/2010/main" val="9540127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C1E85-20FE-4DEE-ABB2-B19678BFE43B}"/>
              </a:ext>
            </a:extLst>
          </p:cNvPr>
          <p:cNvSpPr>
            <a:spLocks noGrp="1"/>
          </p:cNvSpPr>
          <p:nvPr>
            <p:ph type="title"/>
          </p:nvPr>
        </p:nvSpPr>
        <p:spPr>
          <a:xfrm>
            <a:off x="838200" y="1079500"/>
            <a:ext cx="10515600" cy="1325563"/>
          </a:xfrm>
        </p:spPr>
        <p:txBody>
          <a:bodyPr/>
          <a:lstStyle/>
          <a:p>
            <a:r>
              <a:rPr lang="en-US" b="1"/>
              <a:t>Indian Community Development Block Grant</a:t>
            </a:r>
          </a:p>
        </p:txBody>
      </p:sp>
      <p:sp>
        <p:nvSpPr>
          <p:cNvPr id="5" name="Content Placeholder 2">
            <a:extLst>
              <a:ext uri="{FF2B5EF4-FFF2-40B4-BE49-F238E27FC236}">
                <a16:creationId xmlns:a16="http://schemas.microsoft.com/office/drawing/2014/main" id="{4023F76B-D383-4C63-8BB7-EACF6CAB5B6E}"/>
              </a:ext>
            </a:extLst>
          </p:cNvPr>
          <p:cNvSpPr>
            <a:spLocks noGrp="1"/>
          </p:cNvSpPr>
          <p:nvPr>
            <p:ph idx="1"/>
          </p:nvPr>
        </p:nvSpPr>
        <p:spPr>
          <a:xfrm>
            <a:off x="838200" y="2450169"/>
            <a:ext cx="10058400" cy="3328331"/>
          </a:xfrm>
        </p:spPr>
        <p:txBody>
          <a:bodyPr vert="horz" lIns="91440" tIns="45720" rIns="91440" bIns="45720" rtlCol="0" anchor="t">
            <a:normAutofit/>
          </a:bodyPr>
          <a:lstStyle/>
          <a:p>
            <a:pPr marL="0" indent="0">
              <a:buNone/>
            </a:pPr>
            <a:r>
              <a:rPr lang="en-US" sz="2400" b="1"/>
              <a:t>Purchase of Equipment</a:t>
            </a:r>
          </a:p>
          <a:p>
            <a:pPr marL="0" indent="0">
              <a:buNone/>
            </a:pPr>
            <a:r>
              <a:rPr lang="en-US" sz="2000" b="1"/>
              <a:t>Regulations</a:t>
            </a:r>
            <a:r>
              <a:rPr lang="en-US" sz="2000"/>
              <a:t>: 24 CFR §§ 1003.207(b)(1); 1003.201(c)(1)(ii)</a:t>
            </a:r>
          </a:p>
          <a:p>
            <a:pPr marL="0" indent="0">
              <a:buNone/>
            </a:pPr>
            <a:r>
              <a:rPr lang="en-US" sz="2000" b="1"/>
              <a:t>Waivers</a:t>
            </a:r>
            <a:r>
              <a:rPr lang="en-US" sz="2000"/>
              <a:t>: HUD is waiving 24 CFR § 1003.207(b)(1) and authorizing the use of ICDBG funds for the purchase of equipment necessary to prevent, prepare for, and respond to the COVID-19. </a:t>
            </a:r>
          </a:p>
          <a:p>
            <a:pPr marL="0" indent="0">
              <a:buNone/>
            </a:pPr>
            <a:r>
              <a:rPr lang="en-US" sz="2000" b="1"/>
              <a:t>Other Federal sources of funding</a:t>
            </a:r>
            <a:r>
              <a:rPr lang="en-US" sz="2000"/>
              <a:t>: ICDBG grantees must ensure that ICDBG funds are used to supplement other Federal sources of funding for this purpose, including funding provided by the Indian Health Service, and should not be used to supplant such funding.</a:t>
            </a:r>
          </a:p>
          <a:p>
            <a:pPr marL="0" indent="0">
              <a:buNone/>
            </a:pPr>
            <a:endParaRPr lang="en-US" sz="2000"/>
          </a:p>
          <a:p>
            <a:pPr marL="0" indent="0">
              <a:buNone/>
            </a:pPr>
            <a:endParaRPr lang="en-US" sz="2000"/>
          </a:p>
          <a:p>
            <a:pPr marL="0" indent="0">
              <a:buNone/>
            </a:pPr>
            <a:endParaRPr lang="en-US" sz="2000"/>
          </a:p>
          <a:p>
            <a:pPr marL="0" indent="0">
              <a:buNone/>
            </a:pPr>
            <a:endParaRPr lang="en-US" sz="2000"/>
          </a:p>
          <a:p>
            <a:pPr marL="0" indent="0">
              <a:buNone/>
            </a:pPr>
            <a:endParaRPr lang="en-US" sz="2000"/>
          </a:p>
          <a:p>
            <a:pPr marL="0" indent="0">
              <a:buNone/>
            </a:pPr>
            <a:endParaRPr lang="en-US" sz="2000"/>
          </a:p>
          <a:p>
            <a:pPr marL="0" indent="0">
              <a:buNone/>
            </a:pPr>
            <a:endParaRPr lang="en-US" sz="2000"/>
          </a:p>
          <a:p>
            <a:pPr marL="0" indent="0">
              <a:buNone/>
            </a:pPr>
            <a:endParaRPr lang="en-US" sz="2000"/>
          </a:p>
          <a:p>
            <a:pPr marL="0" indent="0">
              <a:buNone/>
            </a:pPr>
            <a:endParaRPr lang="en-US" sz="2000"/>
          </a:p>
        </p:txBody>
      </p:sp>
      <p:sp>
        <p:nvSpPr>
          <p:cNvPr id="3" name="Slide Number Placeholder 2">
            <a:extLst>
              <a:ext uri="{FF2B5EF4-FFF2-40B4-BE49-F238E27FC236}">
                <a16:creationId xmlns:a16="http://schemas.microsoft.com/office/drawing/2014/main" id="{C0B191D2-0D84-48E8-9309-3E133AC2FF0F}"/>
              </a:ext>
            </a:extLst>
          </p:cNvPr>
          <p:cNvSpPr>
            <a:spLocks noGrp="1"/>
          </p:cNvSpPr>
          <p:nvPr>
            <p:ph type="sldNum" sz="quarter" idx="12"/>
          </p:nvPr>
        </p:nvSpPr>
        <p:spPr/>
        <p:txBody>
          <a:bodyPr/>
          <a:lstStyle/>
          <a:p>
            <a:fld id="{DF5ADA17-6A84-4E4D-A923-A5FA07BC5C7F}" type="slidenum">
              <a:rPr lang="en-US" smtClean="0"/>
              <a:t>20</a:t>
            </a:fld>
            <a:endParaRPr lang="en-US"/>
          </a:p>
        </p:txBody>
      </p:sp>
      <p:pic>
        <p:nvPicPr>
          <p:cNvPr id="6" name="Picture 5">
            <a:extLst>
              <a:ext uri="{FF2B5EF4-FFF2-40B4-BE49-F238E27FC236}">
                <a16:creationId xmlns:a16="http://schemas.microsoft.com/office/drawing/2014/main" id="{112A9324-F1C0-4588-8578-C75AA36D95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9838"/>
            <a:ext cx="3957035" cy="1148316"/>
          </a:xfrm>
          <a:prstGeom prst="rect">
            <a:avLst/>
          </a:prstGeom>
        </p:spPr>
      </p:pic>
    </p:spTree>
    <p:extLst>
      <p:ext uri="{BB962C8B-B14F-4D97-AF65-F5344CB8AC3E}">
        <p14:creationId xmlns:p14="http://schemas.microsoft.com/office/powerpoint/2010/main" val="601410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C1E85-20FE-4DEE-ABB2-B19678BFE43B}"/>
              </a:ext>
            </a:extLst>
          </p:cNvPr>
          <p:cNvSpPr>
            <a:spLocks noGrp="1"/>
          </p:cNvSpPr>
          <p:nvPr>
            <p:ph type="title"/>
          </p:nvPr>
        </p:nvSpPr>
        <p:spPr>
          <a:xfrm>
            <a:off x="736600" y="1043559"/>
            <a:ext cx="10515600" cy="1325563"/>
          </a:xfrm>
        </p:spPr>
        <p:txBody>
          <a:bodyPr/>
          <a:lstStyle/>
          <a:p>
            <a:r>
              <a:rPr lang="en-US" b="1"/>
              <a:t>Indian Community Development Block Grant</a:t>
            </a:r>
          </a:p>
        </p:txBody>
      </p:sp>
      <p:sp>
        <p:nvSpPr>
          <p:cNvPr id="5" name="Content Placeholder 2">
            <a:extLst>
              <a:ext uri="{FF2B5EF4-FFF2-40B4-BE49-F238E27FC236}">
                <a16:creationId xmlns:a16="http://schemas.microsoft.com/office/drawing/2014/main" id="{4023F76B-D383-4C63-8BB7-EACF6CAB5B6E}"/>
              </a:ext>
            </a:extLst>
          </p:cNvPr>
          <p:cNvSpPr>
            <a:spLocks noGrp="1"/>
          </p:cNvSpPr>
          <p:nvPr>
            <p:ph idx="1"/>
          </p:nvPr>
        </p:nvSpPr>
        <p:spPr>
          <a:xfrm>
            <a:off x="838200" y="2399369"/>
            <a:ext cx="10058400" cy="3671231"/>
          </a:xfrm>
        </p:spPr>
        <p:txBody>
          <a:bodyPr vert="horz" lIns="91440" tIns="45720" rIns="91440" bIns="45720" rtlCol="0" anchor="t">
            <a:normAutofit/>
          </a:bodyPr>
          <a:lstStyle/>
          <a:p>
            <a:pPr marL="0" indent="0">
              <a:buNone/>
            </a:pPr>
            <a:r>
              <a:rPr lang="en-US" sz="2400" b="1"/>
              <a:t>Operating Expenses for Public Facilities</a:t>
            </a:r>
          </a:p>
          <a:p>
            <a:pPr marL="0" indent="0">
              <a:buNone/>
            </a:pPr>
            <a:r>
              <a:rPr lang="en-US" sz="2000" b="1"/>
              <a:t>Regulations</a:t>
            </a:r>
            <a:r>
              <a:rPr lang="en-US" sz="2000"/>
              <a:t>: 24 CFR § 1003.207(b)(2) </a:t>
            </a:r>
          </a:p>
          <a:p>
            <a:pPr marL="0" indent="0">
              <a:buNone/>
            </a:pPr>
            <a:r>
              <a:rPr lang="en-US" sz="2000" b="1"/>
              <a:t>Waivers</a:t>
            </a:r>
            <a:r>
              <a:rPr lang="en-US" sz="2000"/>
              <a:t>: HUD is waiving 24 CFR § 1003.207(b)(2) to the extent necessary to allow the use of ICDBG funds to pay for such operating and maintenance expenses of any public facility, to the extent it is used for COVID-19-related purposes. </a:t>
            </a:r>
          </a:p>
          <a:p>
            <a:pPr marL="0" indent="0">
              <a:buNone/>
            </a:pPr>
            <a:r>
              <a:rPr lang="en-US" sz="2000" b="1"/>
              <a:t>Prohibitions</a:t>
            </a:r>
            <a:r>
              <a:rPr lang="en-US" sz="2000"/>
              <a:t>: In incurring such costs, ICDBG grantees may not use this waiver to pay for associated staffing costs of such public facilities.</a:t>
            </a:r>
          </a:p>
          <a:p>
            <a:pPr marL="0" indent="0">
              <a:buNone/>
            </a:pPr>
            <a:r>
              <a:rPr lang="en-US" sz="2000" b="1"/>
              <a:t>Other Federal sources of funding</a:t>
            </a:r>
            <a:r>
              <a:rPr lang="en-US" sz="2000"/>
              <a:t>: ICDBG grantees must also ensure that ICDBG funds are used to supplement other Federal sources of funding for this purpose, including funding provided by the Indian Health Service, and should not be used to supplant such funding. </a:t>
            </a:r>
          </a:p>
          <a:p>
            <a:pPr marL="0" indent="0">
              <a:buNone/>
            </a:pPr>
            <a:endParaRPr lang="en-US" sz="2000"/>
          </a:p>
          <a:p>
            <a:pPr marL="0" indent="0">
              <a:buNone/>
            </a:pPr>
            <a:endParaRPr lang="en-US" sz="2000"/>
          </a:p>
          <a:p>
            <a:pPr marL="0" indent="0">
              <a:buNone/>
            </a:pPr>
            <a:endParaRPr lang="en-US" sz="2000"/>
          </a:p>
          <a:p>
            <a:pPr marL="0" indent="0">
              <a:buNone/>
            </a:pPr>
            <a:endParaRPr lang="en-US" sz="2000"/>
          </a:p>
          <a:p>
            <a:pPr marL="0" indent="0">
              <a:buNone/>
            </a:pPr>
            <a:endParaRPr lang="en-US" sz="2000"/>
          </a:p>
          <a:p>
            <a:pPr marL="0" indent="0">
              <a:buNone/>
            </a:pPr>
            <a:endParaRPr lang="en-US" sz="2000"/>
          </a:p>
          <a:p>
            <a:pPr marL="0" indent="0">
              <a:buNone/>
            </a:pPr>
            <a:endParaRPr lang="en-US" sz="2000"/>
          </a:p>
          <a:p>
            <a:pPr marL="0" indent="0">
              <a:buNone/>
            </a:pPr>
            <a:endParaRPr lang="en-US" sz="2000"/>
          </a:p>
          <a:p>
            <a:pPr marL="0" indent="0">
              <a:buNone/>
            </a:pPr>
            <a:endParaRPr lang="en-US" sz="2000"/>
          </a:p>
        </p:txBody>
      </p:sp>
      <p:sp>
        <p:nvSpPr>
          <p:cNvPr id="3" name="Slide Number Placeholder 2">
            <a:extLst>
              <a:ext uri="{FF2B5EF4-FFF2-40B4-BE49-F238E27FC236}">
                <a16:creationId xmlns:a16="http://schemas.microsoft.com/office/drawing/2014/main" id="{C0B191D2-0D84-48E8-9309-3E133AC2FF0F}"/>
              </a:ext>
            </a:extLst>
          </p:cNvPr>
          <p:cNvSpPr>
            <a:spLocks noGrp="1"/>
          </p:cNvSpPr>
          <p:nvPr>
            <p:ph type="sldNum" sz="quarter" idx="12"/>
          </p:nvPr>
        </p:nvSpPr>
        <p:spPr/>
        <p:txBody>
          <a:bodyPr/>
          <a:lstStyle/>
          <a:p>
            <a:fld id="{DF5ADA17-6A84-4E4D-A923-A5FA07BC5C7F}" type="slidenum">
              <a:rPr lang="en-US" smtClean="0"/>
              <a:t>21</a:t>
            </a:fld>
            <a:endParaRPr lang="en-US"/>
          </a:p>
        </p:txBody>
      </p:sp>
      <p:pic>
        <p:nvPicPr>
          <p:cNvPr id="6" name="Picture 5">
            <a:extLst>
              <a:ext uri="{FF2B5EF4-FFF2-40B4-BE49-F238E27FC236}">
                <a16:creationId xmlns:a16="http://schemas.microsoft.com/office/drawing/2014/main" id="{B4F784C0-B856-460F-9C7F-9BA2B67D63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9838"/>
            <a:ext cx="3957035" cy="1148316"/>
          </a:xfrm>
          <a:prstGeom prst="rect">
            <a:avLst/>
          </a:prstGeom>
        </p:spPr>
      </p:pic>
    </p:spTree>
    <p:extLst>
      <p:ext uri="{BB962C8B-B14F-4D97-AF65-F5344CB8AC3E}">
        <p14:creationId xmlns:p14="http://schemas.microsoft.com/office/powerpoint/2010/main" val="38723271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C1E85-20FE-4DEE-ABB2-B19678BFE43B}"/>
              </a:ext>
            </a:extLst>
          </p:cNvPr>
          <p:cNvSpPr>
            <a:spLocks noGrp="1"/>
          </p:cNvSpPr>
          <p:nvPr>
            <p:ph type="title"/>
          </p:nvPr>
        </p:nvSpPr>
        <p:spPr>
          <a:xfrm>
            <a:off x="838200" y="938980"/>
            <a:ext cx="10515600" cy="1325563"/>
          </a:xfrm>
        </p:spPr>
        <p:txBody>
          <a:bodyPr/>
          <a:lstStyle/>
          <a:p>
            <a:r>
              <a:rPr lang="en-US" b="1"/>
              <a:t>Indian Community Development Block Grant</a:t>
            </a:r>
          </a:p>
        </p:txBody>
      </p:sp>
      <p:sp>
        <p:nvSpPr>
          <p:cNvPr id="5" name="Content Placeholder 2">
            <a:extLst>
              <a:ext uri="{FF2B5EF4-FFF2-40B4-BE49-F238E27FC236}">
                <a16:creationId xmlns:a16="http://schemas.microsoft.com/office/drawing/2014/main" id="{4023F76B-D383-4C63-8BB7-EACF6CAB5B6E}"/>
              </a:ext>
            </a:extLst>
          </p:cNvPr>
          <p:cNvSpPr>
            <a:spLocks noGrp="1"/>
          </p:cNvSpPr>
          <p:nvPr>
            <p:ph idx="1"/>
          </p:nvPr>
        </p:nvSpPr>
        <p:spPr>
          <a:xfrm>
            <a:off x="838200" y="2485973"/>
            <a:ext cx="10058400" cy="3734731"/>
          </a:xfrm>
        </p:spPr>
        <p:txBody>
          <a:bodyPr vert="horz" lIns="91440" tIns="45720" rIns="91440" bIns="45720" rtlCol="0" anchor="t">
            <a:normAutofit/>
          </a:bodyPr>
          <a:lstStyle/>
          <a:p>
            <a:pPr marL="0" indent="0">
              <a:buNone/>
            </a:pPr>
            <a:r>
              <a:rPr lang="en-US" sz="2400" b="1"/>
              <a:t>New Housing Construction by Tribe </a:t>
            </a:r>
          </a:p>
          <a:p>
            <a:pPr marL="0" indent="0">
              <a:buNone/>
            </a:pPr>
            <a:r>
              <a:rPr lang="en-US" sz="2000" b="1"/>
              <a:t>Regulations</a:t>
            </a:r>
            <a:r>
              <a:rPr lang="en-US" sz="2000"/>
              <a:t>: Section 105 of the HCD Act, 24 CFR § 1003.207(b)(3)</a:t>
            </a:r>
          </a:p>
          <a:p>
            <a:pPr marL="0" indent="0">
              <a:buNone/>
            </a:pPr>
            <a:r>
              <a:rPr lang="en-US" sz="2000" b="1"/>
              <a:t>Waivers</a:t>
            </a:r>
            <a:r>
              <a:rPr lang="en-US" sz="2000"/>
              <a:t>: HUD is waiving and modifying Section 105 of the HCD Act and 24 CFR 1003.207(b)(3) to the extent necessary to provide for the following alternative requirement: Indian tribes and tribal organizations may use ICDBG funds to carry out new housing construction when such construction is carried out to reduce overcrowding, or to otherwise prevent, prepare for, or respond to COVID-19. </a:t>
            </a:r>
          </a:p>
          <a:p>
            <a:pPr marL="0" indent="0">
              <a:buNone/>
            </a:pPr>
            <a:r>
              <a:rPr lang="en-US" sz="2000" b="1"/>
              <a:t>Assessing applications</a:t>
            </a:r>
            <a:r>
              <a:rPr lang="en-US" sz="2000"/>
              <a:t>: When assessing applications for ICDBG-CARES grants that propose to carry out new housing construction, HUD will only fund applications that propose to carry out new housing construction that is clearly designed to prevent, prepare for, and respond to COVID-19, and that the applicant plans to carry out expeditiously</a:t>
            </a:r>
          </a:p>
          <a:p>
            <a:pPr marL="0" indent="0">
              <a:buNone/>
            </a:pPr>
            <a:endParaRPr lang="en-US" sz="2000"/>
          </a:p>
          <a:p>
            <a:pPr marL="0" indent="0">
              <a:buNone/>
            </a:pPr>
            <a:endParaRPr lang="en-US" sz="2000"/>
          </a:p>
          <a:p>
            <a:pPr marL="0" indent="0">
              <a:buNone/>
            </a:pPr>
            <a:endParaRPr lang="en-US" sz="2000"/>
          </a:p>
          <a:p>
            <a:pPr marL="0" indent="0">
              <a:buNone/>
            </a:pPr>
            <a:endParaRPr lang="en-US" sz="2000"/>
          </a:p>
          <a:p>
            <a:pPr marL="0" indent="0">
              <a:buNone/>
            </a:pPr>
            <a:endParaRPr lang="en-US" sz="2000"/>
          </a:p>
          <a:p>
            <a:pPr marL="0" indent="0">
              <a:buNone/>
            </a:pPr>
            <a:endParaRPr lang="en-US" sz="2000"/>
          </a:p>
          <a:p>
            <a:pPr marL="0" indent="0">
              <a:buNone/>
            </a:pPr>
            <a:endParaRPr lang="en-US" sz="2000"/>
          </a:p>
          <a:p>
            <a:pPr marL="0" indent="0">
              <a:buNone/>
            </a:pPr>
            <a:endParaRPr lang="en-US" sz="2000"/>
          </a:p>
        </p:txBody>
      </p:sp>
      <p:sp>
        <p:nvSpPr>
          <p:cNvPr id="3" name="Slide Number Placeholder 2">
            <a:extLst>
              <a:ext uri="{FF2B5EF4-FFF2-40B4-BE49-F238E27FC236}">
                <a16:creationId xmlns:a16="http://schemas.microsoft.com/office/drawing/2014/main" id="{C0B191D2-0D84-48E8-9309-3E133AC2FF0F}"/>
              </a:ext>
            </a:extLst>
          </p:cNvPr>
          <p:cNvSpPr>
            <a:spLocks noGrp="1"/>
          </p:cNvSpPr>
          <p:nvPr>
            <p:ph type="sldNum" sz="quarter" idx="12"/>
          </p:nvPr>
        </p:nvSpPr>
        <p:spPr/>
        <p:txBody>
          <a:bodyPr/>
          <a:lstStyle/>
          <a:p>
            <a:fld id="{DF5ADA17-6A84-4E4D-A923-A5FA07BC5C7F}" type="slidenum">
              <a:rPr lang="en-US" smtClean="0"/>
              <a:t>22</a:t>
            </a:fld>
            <a:endParaRPr lang="en-US"/>
          </a:p>
        </p:txBody>
      </p:sp>
      <p:pic>
        <p:nvPicPr>
          <p:cNvPr id="6" name="Picture 5">
            <a:extLst>
              <a:ext uri="{FF2B5EF4-FFF2-40B4-BE49-F238E27FC236}">
                <a16:creationId xmlns:a16="http://schemas.microsoft.com/office/drawing/2014/main" id="{84D61E01-6F76-4B36-A5C3-11B4E95989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9838"/>
            <a:ext cx="3957035" cy="1148316"/>
          </a:xfrm>
          <a:prstGeom prst="rect">
            <a:avLst/>
          </a:prstGeom>
        </p:spPr>
      </p:pic>
    </p:spTree>
    <p:extLst>
      <p:ext uri="{BB962C8B-B14F-4D97-AF65-F5344CB8AC3E}">
        <p14:creationId xmlns:p14="http://schemas.microsoft.com/office/powerpoint/2010/main" val="6132304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F3BB8-E167-4146-A238-86A35D24AF05}"/>
              </a:ext>
            </a:extLst>
          </p:cNvPr>
          <p:cNvSpPr>
            <a:spLocks noGrp="1"/>
          </p:cNvSpPr>
          <p:nvPr>
            <p:ph type="ctrTitle"/>
          </p:nvPr>
        </p:nvSpPr>
        <p:spPr>
          <a:xfrm>
            <a:off x="1524000" y="3158153"/>
            <a:ext cx="9144000" cy="2307988"/>
          </a:xfrm>
        </p:spPr>
        <p:txBody>
          <a:bodyPr vert="horz" lIns="91440" tIns="45720" rIns="91440" bIns="45720" rtlCol="0" anchor="b">
            <a:noAutofit/>
          </a:bodyPr>
          <a:lstStyle/>
          <a:p>
            <a:r>
              <a:rPr lang="en-US" sz="5300" b="1"/>
              <a:t>Questions, Comments, Concerns, Suggestions?</a:t>
            </a:r>
            <a:br>
              <a:rPr lang="en-US" sz="5300" b="1">
                <a:cs typeface="Calibri Light"/>
              </a:rPr>
            </a:br>
            <a:br>
              <a:rPr lang="en-US" sz="5300" b="1"/>
            </a:br>
            <a:r>
              <a:rPr lang="en-US" sz="4800">
                <a:cs typeface="Calibri Light"/>
              </a:rPr>
              <a:t>Chat Feature</a:t>
            </a:r>
            <a:endParaRPr lang="en-US"/>
          </a:p>
        </p:txBody>
      </p:sp>
      <p:sp>
        <p:nvSpPr>
          <p:cNvPr id="3" name="Subtitle 2">
            <a:extLst>
              <a:ext uri="{FF2B5EF4-FFF2-40B4-BE49-F238E27FC236}">
                <a16:creationId xmlns:a16="http://schemas.microsoft.com/office/drawing/2014/main" id="{3148CAF5-2620-4C59-A3F5-DD4434B75079}"/>
              </a:ext>
            </a:extLst>
          </p:cNvPr>
          <p:cNvSpPr>
            <a:spLocks noGrp="1"/>
          </p:cNvSpPr>
          <p:nvPr>
            <p:ph type="subTitle" idx="1"/>
          </p:nvPr>
        </p:nvSpPr>
        <p:spPr/>
        <p:txBody>
          <a:bodyPr vert="horz" lIns="91440" tIns="45720" rIns="91440" bIns="45720" rtlCol="0" anchor="t">
            <a:noAutofit/>
          </a:bodyPr>
          <a:lstStyle/>
          <a:p>
            <a:endParaRPr lang="en-US" sz="3200" b="1">
              <a:cs typeface="Calibri"/>
            </a:endParaRPr>
          </a:p>
          <a:p>
            <a:endParaRPr lang="en-US" sz="3200" b="1"/>
          </a:p>
        </p:txBody>
      </p:sp>
      <p:pic>
        <p:nvPicPr>
          <p:cNvPr id="5" name="Picture 4" descr="A close up of a logo&#10;&#10;Description automatically generated">
            <a:extLst>
              <a:ext uri="{FF2B5EF4-FFF2-40B4-BE49-F238E27FC236}">
                <a16:creationId xmlns:a16="http://schemas.microsoft.com/office/drawing/2014/main" id="{8F2B8EE2-734A-4A36-B369-B58AC15BDB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60" y="120907"/>
            <a:ext cx="2478239" cy="2085013"/>
          </a:xfrm>
          <a:prstGeom prst="rect">
            <a:avLst/>
          </a:prstGeom>
        </p:spPr>
      </p:pic>
      <p:pic>
        <p:nvPicPr>
          <p:cNvPr id="7" name="Picture 6" descr="A picture containing drawing&#10;&#10;Description automatically generated">
            <a:extLst>
              <a:ext uri="{FF2B5EF4-FFF2-40B4-BE49-F238E27FC236}">
                <a16:creationId xmlns:a16="http://schemas.microsoft.com/office/drawing/2014/main" id="{02DF38F1-8EFE-42F0-BC89-629E555354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2666" y="193448"/>
            <a:ext cx="4762500" cy="1381125"/>
          </a:xfrm>
          <a:prstGeom prst="rect">
            <a:avLst/>
          </a:prstGeom>
        </p:spPr>
      </p:pic>
      <p:sp>
        <p:nvSpPr>
          <p:cNvPr id="8" name="Slide Number Placeholder 7">
            <a:extLst>
              <a:ext uri="{FF2B5EF4-FFF2-40B4-BE49-F238E27FC236}">
                <a16:creationId xmlns:a16="http://schemas.microsoft.com/office/drawing/2014/main" id="{27FD6D7F-B363-47BD-B454-77D511C5E664}"/>
              </a:ext>
            </a:extLst>
          </p:cNvPr>
          <p:cNvSpPr>
            <a:spLocks noGrp="1"/>
          </p:cNvSpPr>
          <p:nvPr>
            <p:ph type="sldNum" sz="quarter" idx="12"/>
          </p:nvPr>
        </p:nvSpPr>
        <p:spPr>
          <a:xfrm>
            <a:off x="9245600" y="6369050"/>
            <a:ext cx="2743200" cy="365125"/>
          </a:xfrm>
        </p:spPr>
        <p:txBody>
          <a:bodyPr/>
          <a:lstStyle/>
          <a:p>
            <a:fld id="{CB975C3C-E179-4E64-B042-53D5129621A1}" type="slidenum">
              <a:rPr lang="en-US" smtClean="0"/>
              <a:t>23</a:t>
            </a:fld>
            <a:endParaRPr lang="en-US"/>
          </a:p>
        </p:txBody>
      </p:sp>
    </p:spTree>
    <p:extLst>
      <p:ext uri="{BB962C8B-B14F-4D97-AF65-F5344CB8AC3E}">
        <p14:creationId xmlns:p14="http://schemas.microsoft.com/office/powerpoint/2010/main" val="41942424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6304" y="1591630"/>
            <a:ext cx="11850624" cy="4867536"/>
          </a:xfrm>
        </p:spPr>
        <p:txBody>
          <a:bodyPr vert="horz" lIns="91440" tIns="45720" rIns="91440" bIns="45720" rtlCol="0" anchor="t">
            <a:normAutofit/>
          </a:bodyPr>
          <a:lstStyle/>
          <a:p>
            <a:pPr marL="0" indent="0" algn="ctr">
              <a:lnSpc>
                <a:spcPct val="100000"/>
              </a:lnSpc>
              <a:buNone/>
            </a:pPr>
            <a:endParaRPr lang="en-US" sz="7200" dirty="0"/>
          </a:p>
          <a:p>
            <a:pPr marL="0" indent="0" algn="ctr">
              <a:lnSpc>
                <a:spcPct val="100000"/>
              </a:lnSpc>
              <a:buNone/>
            </a:pPr>
            <a:r>
              <a:rPr lang="en-US" sz="6000" b="1" dirty="0">
                <a:latin typeface="+mj-lt"/>
              </a:rPr>
              <a:t>Thank you for joining today’s call.</a:t>
            </a:r>
            <a:endParaRPr lang="en-US" sz="6000" b="1" dirty="0">
              <a:latin typeface="+mj-lt"/>
              <a:cs typeface="Calibri Light"/>
            </a:endParaRPr>
          </a:p>
          <a:p>
            <a:pPr marL="0" indent="0" algn="ctr">
              <a:lnSpc>
                <a:spcPct val="100000"/>
              </a:lnSpc>
              <a:buNone/>
            </a:pPr>
            <a:endParaRPr lang="en-US" sz="6000" b="1" dirty="0">
              <a:latin typeface="+mj-lt"/>
            </a:endParaRPr>
          </a:p>
          <a:p>
            <a:pPr marL="0" indent="0" algn="ctr">
              <a:lnSpc>
                <a:spcPct val="100000"/>
              </a:lnSpc>
              <a:buNone/>
            </a:pPr>
            <a:r>
              <a:rPr lang="en-US" dirty="0">
                <a:latin typeface="+mj-lt"/>
              </a:rPr>
              <a:t>Please email any additional questions to CodeTalk</a:t>
            </a:r>
            <a:r>
              <a:rPr lang="en-US" dirty="0">
                <a:latin typeface="+mj-lt"/>
                <a:hlinkClick r:id="rId3"/>
              </a:rPr>
              <a:t>@hud.gov</a:t>
            </a:r>
            <a:r>
              <a:rPr lang="en-US" dirty="0">
                <a:latin typeface="+mj-lt"/>
              </a:rPr>
              <a:t> </a:t>
            </a:r>
          </a:p>
          <a:p>
            <a:pPr marL="0" indent="0" algn="ctr">
              <a:lnSpc>
                <a:spcPct val="100000"/>
              </a:lnSpc>
              <a:buNone/>
            </a:pPr>
            <a:r>
              <a:rPr lang="en-US" b="1" dirty="0">
                <a:latin typeface="+mj-lt"/>
                <a:cs typeface="Calibri Light"/>
              </a:rPr>
              <a:t>Reminder:</a:t>
            </a:r>
            <a:r>
              <a:rPr lang="en-US" dirty="0">
                <a:latin typeface="+mj-lt"/>
                <a:cs typeface="Calibri Light"/>
              </a:rPr>
              <a:t> Visit </a:t>
            </a:r>
            <a:r>
              <a:rPr lang="en-US" dirty="0">
                <a:latin typeface="+mj-lt"/>
                <a:cs typeface="Calibri Light"/>
                <a:hlinkClick r:id="rId4"/>
              </a:rPr>
              <a:t>www.HUD.gov/coronavirus</a:t>
            </a:r>
            <a:r>
              <a:rPr lang="en-US" dirty="0">
                <a:latin typeface="+mj-lt"/>
                <a:cs typeface="Calibri Light"/>
              </a:rPr>
              <a:t> for the latest COVID-19 resources.</a:t>
            </a:r>
          </a:p>
        </p:txBody>
      </p:sp>
      <p:sp>
        <p:nvSpPr>
          <p:cNvPr id="4" name="Slide Number Placeholder 3">
            <a:extLst>
              <a:ext uri="{FF2B5EF4-FFF2-40B4-BE49-F238E27FC236}">
                <a16:creationId xmlns:a16="http://schemas.microsoft.com/office/drawing/2014/main" id="{2FE1BF1D-093F-4CF9-A085-A03777A735AD}"/>
              </a:ext>
            </a:extLst>
          </p:cNvPr>
          <p:cNvSpPr>
            <a:spLocks noGrp="1"/>
          </p:cNvSpPr>
          <p:nvPr>
            <p:ph type="sldNum" sz="quarter" idx="12"/>
          </p:nvPr>
        </p:nvSpPr>
        <p:spPr/>
        <p:txBody>
          <a:bodyPr/>
          <a:lstStyle/>
          <a:p>
            <a:fld id="{5AC6E65E-92B5-4B18-BE66-17D27D1D6D0B}" type="slidenum">
              <a:rPr lang="en-US" smtClean="0"/>
              <a:t>24</a:t>
            </a:fld>
            <a:endParaRPr lang="en-US"/>
          </a:p>
        </p:txBody>
      </p:sp>
      <p:pic>
        <p:nvPicPr>
          <p:cNvPr id="5" name="Picture 4">
            <a:extLst>
              <a:ext uri="{FF2B5EF4-FFF2-40B4-BE49-F238E27FC236}">
                <a16:creationId xmlns:a16="http://schemas.microsoft.com/office/drawing/2014/main" id="{FC677297-680D-486C-B5E3-451E2EA0CA1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5251622" cy="1524000"/>
          </a:xfrm>
          <a:prstGeom prst="rect">
            <a:avLst/>
          </a:prstGeom>
        </p:spPr>
      </p:pic>
      <p:pic>
        <p:nvPicPr>
          <p:cNvPr id="6" name="Picture 5" descr="A close up of a logo&#10;&#10;Description automatically generated">
            <a:extLst>
              <a:ext uri="{FF2B5EF4-FFF2-40B4-BE49-F238E27FC236}">
                <a16:creationId xmlns:a16="http://schemas.microsoft.com/office/drawing/2014/main" id="{4F2EA59A-4C65-47A9-B54B-98F2F383F62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16225" y="42672"/>
            <a:ext cx="2478239" cy="2085013"/>
          </a:xfrm>
          <a:prstGeom prst="rect">
            <a:avLst/>
          </a:prstGeom>
        </p:spPr>
      </p:pic>
    </p:spTree>
    <p:extLst>
      <p:ext uri="{BB962C8B-B14F-4D97-AF65-F5344CB8AC3E}">
        <p14:creationId xmlns:p14="http://schemas.microsoft.com/office/powerpoint/2010/main" val="30484910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0178" y="2457483"/>
            <a:ext cx="11003621" cy="5103082"/>
          </a:xfrm>
        </p:spPr>
        <p:txBody>
          <a:bodyPr vert="horz" lIns="91440" tIns="45720" rIns="91440" bIns="45720" rtlCol="0" anchor="t">
            <a:normAutofit/>
          </a:bodyPr>
          <a:lstStyle/>
          <a:p>
            <a:pPr>
              <a:lnSpc>
                <a:spcPct val="100000"/>
              </a:lnSpc>
              <a:spcBef>
                <a:spcPts val="600"/>
              </a:spcBef>
            </a:pPr>
            <a:r>
              <a:rPr lang="en-US" sz="3600" dirty="0"/>
              <a:t>Background on </a:t>
            </a:r>
            <a:r>
              <a:rPr lang="en-US" sz="3600" dirty="0">
                <a:hlinkClick r:id="rId3"/>
              </a:rPr>
              <a:t>PIH Notice 2020-05</a:t>
            </a:r>
            <a:endParaRPr lang="en-US" sz="3600" dirty="0"/>
          </a:p>
          <a:p>
            <a:pPr>
              <a:lnSpc>
                <a:spcPct val="100000"/>
              </a:lnSpc>
              <a:spcBef>
                <a:spcPts val="600"/>
              </a:spcBef>
            </a:pPr>
            <a:r>
              <a:rPr lang="en-US" sz="3600" dirty="0"/>
              <a:t>Review waivers and alternative requirements that apply to Office of Native American Programs (ONAP).</a:t>
            </a:r>
          </a:p>
          <a:p>
            <a:pPr>
              <a:lnSpc>
                <a:spcPct val="100000"/>
              </a:lnSpc>
              <a:spcBef>
                <a:spcPts val="600"/>
              </a:spcBef>
            </a:pPr>
            <a:r>
              <a:rPr lang="en-US" sz="3600" dirty="0"/>
              <a:t>Q&amp;A</a:t>
            </a:r>
            <a:endParaRPr lang="en-US" sz="3600" dirty="0">
              <a:cs typeface="Calibri"/>
            </a:endParaRPr>
          </a:p>
        </p:txBody>
      </p:sp>
      <p:sp>
        <p:nvSpPr>
          <p:cNvPr id="4" name="Slide Number Placeholder 3">
            <a:extLst>
              <a:ext uri="{FF2B5EF4-FFF2-40B4-BE49-F238E27FC236}">
                <a16:creationId xmlns:a16="http://schemas.microsoft.com/office/drawing/2014/main" id="{2FE1BF1D-093F-4CF9-A085-A03777A735AD}"/>
              </a:ext>
            </a:extLst>
          </p:cNvPr>
          <p:cNvSpPr>
            <a:spLocks noGrp="1"/>
          </p:cNvSpPr>
          <p:nvPr>
            <p:ph type="sldNum" sz="quarter" idx="12"/>
          </p:nvPr>
        </p:nvSpPr>
        <p:spPr>
          <a:xfrm>
            <a:off x="9232900" y="6356350"/>
            <a:ext cx="2743200" cy="365125"/>
          </a:xfrm>
        </p:spPr>
        <p:txBody>
          <a:bodyPr/>
          <a:lstStyle/>
          <a:p>
            <a:fld id="{5AC6E65E-92B5-4B18-BE66-17D27D1D6D0B}" type="slidenum">
              <a:rPr lang="en-US" smtClean="0"/>
              <a:t>3</a:t>
            </a:fld>
            <a:endParaRPr lang="en-US"/>
          </a:p>
        </p:txBody>
      </p:sp>
      <p:sp>
        <p:nvSpPr>
          <p:cNvPr id="7" name="Title 1">
            <a:extLst>
              <a:ext uri="{FF2B5EF4-FFF2-40B4-BE49-F238E27FC236}">
                <a16:creationId xmlns:a16="http://schemas.microsoft.com/office/drawing/2014/main" id="{630730C2-BA7B-4B77-BC3A-65DB89C08CBD}"/>
              </a:ext>
            </a:extLst>
          </p:cNvPr>
          <p:cNvSpPr>
            <a:spLocks noGrp="1"/>
          </p:cNvSpPr>
          <p:nvPr>
            <p:ph type="title"/>
          </p:nvPr>
        </p:nvSpPr>
        <p:spPr>
          <a:xfrm>
            <a:off x="838199" y="266067"/>
            <a:ext cx="10515600" cy="1403707"/>
          </a:xfrm>
        </p:spPr>
        <p:txBody>
          <a:bodyPr/>
          <a:lstStyle/>
          <a:p>
            <a:pPr algn="r"/>
            <a:r>
              <a:rPr lang="en-US" sz="4800" b="1"/>
              <a:t>Agenda</a:t>
            </a:r>
            <a:endParaRPr lang="en-US" b="1"/>
          </a:p>
        </p:txBody>
      </p:sp>
      <p:pic>
        <p:nvPicPr>
          <p:cNvPr id="5" name="Picture 4">
            <a:extLst>
              <a:ext uri="{FF2B5EF4-FFF2-40B4-BE49-F238E27FC236}">
                <a16:creationId xmlns:a16="http://schemas.microsoft.com/office/drawing/2014/main" id="{07785DEB-B53B-49CB-B718-7B4CD5F9C2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3957035" cy="1148316"/>
          </a:xfrm>
          <a:prstGeom prst="rect">
            <a:avLst/>
          </a:prstGeom>
        </p:spPr>
      </p:pic>
    </p:spTree>
    <p:extLst>
      <p:ext uri="{BB962C8B-B14F-4D97-AF65-F5344CB8AC3E}">
        <p14:creationId xmlns:p14="http://schemas.microsoft.com/office/powerpoint/2010/main" val="8724730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0178" y="1754918"/>
            <a:ext cx="11003621" cy="5103082"/>
          </a:xfrm>
        </p:spPr>
        <p:txBody>
          <a:bodyPr vert="horz" lIns="91440" tIns="45720" rIns="91440" bIns="45720" rtlCol="0" anchor="t">
            <a:normAutofit/>
          </a:bodyPr>
          <a:lstStyle/>
          <a:p>
            <a:r>
              <a:rPr lang="en-US" sz="3200"/>
              <a:t>The President signed the Coronavirus Aid, Relief, and Economic Security (CARES) Act, into law on March 27, 2020</a:t>
            </a:r>
          </a:p>
          <a:p>
            <a:pPr lvl="1"/>
            <a:r>
              <a:rPr lang="en-US" sz="2800"/>
              <a:t>Provides broad waiver authority and flexibilities, to allow PIH and our partners to continue the mission of providing decent, safe, and affordable housing</a:t>
            </a:r>
            <a:endParaRPr lang="en-US" sz="2800">
              <a:cs typeface="Calibri"/>
            </a:endParaRPr>
          </a:p>
          <a:p>
            <a:pPr lvl="2"/>
            <a:r>
              <a:rPr lang="en-US" sz="2400"/>
              <a:t>Implemented through PIH Notice 2020-05 published on April 10, 2020</a:t>
            </a:r>
            <a:endParaRPr lang="en-US" sz="2400">
              <a:cs typeface="Calibri"/>
            </a:endParaRPr>
          </a:p>
          <a:p>
            <a:pPr lvl="1"/>
            <a:r>
              <a:rPr lang="en-US" sz="2800"/>
              <a:t>Provides additional funding to HUD to prevent, prepare for, and respond to the national impacts of the coronavirus pandemic</a:t>
            </a:r>
            <a:endParaRPr lang="en-US"/>
          </a:p>
          <a:p>
            <a:pPr lvl="2"/>
            <a:r>
              <a:rPr lang="en-US" sz="2400"/>
              <a:t>Future PIH Notices will provide information on supplemental funding</a:t>
            </a:r>
            <a:endParaRPr lang="en-US" sz="2400">
              <a:cs typeface="Calibri"/>
            </a:endParaRPr>
          </a:p>
          <a:p>
            <a:pPr>
              <a:lnSpc>
                <a:spcPct val="100000"/>
              </a:lnSpc>
              <a:spcBef>
                <a:spcPts val="600"/>
              </a:spcBef>
            </a:pPr>
            <a:endParaRPr lang="en-US" sz="3200"/>
          </a:p>
          <a:p>
            <a:pPr marL="0" indent="0">
              <a:lnSpc>
                <a:spcPct val="100000"/>
              </a:lnSpc>
              <a:spcBef>
                <a:spcPts val="600"/>
              </a:spcBef>
              <a:buNone/>
            </a:pPr>
            <a:endParaRPr lang="en-US" sz="3200"/>
          </a:p>
        </p:txBody>
      </p:sp>
      <p:sp>
        <p:nvSpPr>
          <p:cNvPr id="4" name="Slide Number Placeholder 3">
            <a:extLst>
              <a:ext uri="{FF2B5EF4-FFF2-40B4-BE49-F238E27FC236}">
                <a16:creationId xmlns:a16="http://schemas.microsoft.com/office/drawing/2014/main" id="{2FE1BF1D-093F-4CF9-A085-A03777A735AD}"/>
              </a:ext>
            </a:extLst>
          </p:cNvPr>
          <p:cNvSpPr>
            <a:spLocks noGrp="1"/>
          </p:cNvSpPr>
          <p:nvPr>
            <p:ph type="sldNum" sz="quarter" idx="12"/>
          </p:nvPr>
        </p:nvSpPr>
        <p:spPr>
          <a:xfrm>
            <a:off x="9207500" y="6356350"/>
            <a:ext cx="2743200" cy="365125"/>
          </a:xfrm>
        </p:spPr>
        <p:txBody>
          <a:bodyPr/>
          <a:lstStyle/>
          <a:p>
            <a:fld id="{5AC6E65E-92B5-4B18-BE66-17D27D1D6D0B}" type="slidenum">
              <a:rPr lang="en-US" smtClean="0"/>
              <a:t>4</a:t>
            </a:fld>
            <a:endParaRPr lang="en-US"/>
          </a:p>
        </p:txBody>
      </p:sp>
      <p:sp>
        <p:nvSpPr>
          <p:cNvPr id="7" name="Title 1">
            <a:extLst>
              <a:ext uri="{FF2B5EF4-FFF2-40B4-BE49-F238E27FC236}">
                <a16:creationId xmlns:a16="http://schemas.microsoft.com/office/drawing/2014/main" id="{630730C2-BA7B-4B77-BC3A-65DB89C08CBD}"/>
              </a:ext>
            </a:extLst>
          </p:cNvPr>
          <p:cNvSpPr>
            <a:spLocks noGrp="1"/>
          </p:cNvSpPr>
          <p:nvPr>
            <p:ph type="title"/>
          </p:nvPr>
        </p:nvSpPr>
        <p:spPr>
          <a:xfrm>
            <a:off x="3957035" y="266067"/>
            <a:ext cx="7396764" cy="1403707"/>
          </a:xfrm>
        </p:spPr>
        <p:txBody>
          <a:bodyPr/>
          <a:lstStyle/>
          <a:p>
            <a:pPr algn="r"/>
            <a:r>
              <a:rPr lang="en-US" b="1"/>
              <a:t>The CARES Act</a:t>
            </a:r>
          </a:p>
        </p:txBody>
      </p:sp>
      <p:pic>
        <p:nvPicPr>
          <p:cNvPr id="5" name="Picture 4">
            <a:extLst>
              <a:ext uri="{FF2B5EF4-FFF2-40B4-BE49-F238E27FC236}">
                <a16:creationId xmlns:a16="http://schemas.microsoft.com/office/drawing/2014/main" id="{07785DEB-B53B-49CB-B718-7B4CD5F9C2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957035" cy="1148316"/>
          </a:xfrm>
          <a:prstGeom prst="rect">
            <a:avLst/>
          </a:prstGeom>
        </p:spPr>
      </p:pic>
    </p:spTree>
    <p:extLst>
      <p:ext uri="{BB962C8B-B14F-4D97-AF65-F5344CB8AC3E}">
        <p14:creationId xmlns:p14="http://schemas.microsoft.com/office/powerpoint/2010/main" val="15455804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148CAF5-2620-4C59-A3F5-DD4434B75079}"/>
              </a:ext>
            </a:extLst>
          </p:cNvPr>
          <p:cNvSpPr>
            <a:spLocks noGrp="1"/>
          </p:cNvSpPr>
          <p:nvPr>
            <p:ph type="subTitle" idx="1"/>
          </p:nvPr>
        </p:nvSpPr>
        <p:spPr>
          <a:xfrm>
            <a:off x="5393834" y="5110106"/>
            <a:ext cx="6542323" cy="1246244"/>
          </a:xfrm>
        </p:spPr>
        <p:txBody>
          <a:bodyPr>
            <a:noAutofit/>
          </a:bodyPr>
          <a:lstStyle/>
          <a:p>
            <a:r>
              <a:rPr lang="en-US" sz="3200" b="1" dirty="0"/>
              <a:t>Heidi Frechette</a:t>
            </a:r>
          </a:p>
          <a:p>
            <a:r>
              <a:rPr lang="en-US" sz="3200" b="1" dirty="0"/>
              <a:t>Deputy Assistant Secretary</a:t>
            </a:r>
          </a:p>
          <a:p>
            <a:r>
              <a:rPr lang="en-US" sz="3200" b="1" dirty="0"/>
              <a:t>Office of Native American Programs</a:t>
            </a:r>
          </a:p>
          <a:p>
            <a:endParaRPr lang="en-US" sz="3200" b="1" dirty="0"/>
          </a:p>
        </p:txBody>
      </p:sp>
      <p:pic>
        <p:nvPicPr>
          <p:cNvPr id="5" name="Picture 4" descr="A close up of a logo&#10;&#10;Description automatically generated">
            <a:extLst>
              <a:ext uri="{FF2B5EF4-FFF2-40B4-BE49-F238E27FC236}">
                <a16:creationId xmlns:a16="http://schemas.microsoft.com/office/drawing/2014/main" id="{8F2B8EE2-734A-4A36-B369-B58AC15BDB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6524" y="1578650"/>
            <a:ext cx="3982320" cy="3350439"/>
          </a:xfrm>
          <a:prstGeom prst="rect">
            <a:avLst/>
          </a:prstGeom>
        </p:spPr>
      </p:pic>
      <p:sp>
        <p:nvSpPr>
          <p:cNvPr id="8" name="Slide Number Placeholder 7">
            <a:extLst>
              <a:ext uri="{FF2B5EF4-FFF2-40B4-BE49-F238E27FC236}">
                <a16:creationId xmlns:a16="http://schemas.microsoft.com/office/drawing/2014/main" id="{27FD6D7F-B363-47BD-B454-77D511C5E664}"/>
              </a:ext>
            </a:extLst>
          </p:cNvPr>
          <p:cNvSpPr>
            <a:spLocks noGrp="1"/>
          </p:cNvSpPr>
          <p:nvPr>
            <p:ph type="sldNum" sz="quarter" idx="12"/>
          </p:nvPr>
        </p:nvSpPr>
        <p:spPr/>
        <p:txBody>
          <a:bodyPr/>
          <a:lstStyle/>
          <a:p>
            <a:fld id="{CB975C3C-E179-4E64-B042-53D5129621A1}" type="slidenum">
              <a:rPr lang="en-US" smtClean="0"/>
              <a:t>5</a:t>
            </a:fld>
            <a:endParaRPr lang="en-US"/>
          </a:p>
        </p:txBody>
      </p:sp>
      <p:pic>
        <p:nvPicPr>
          <p:cNvPr id="6" name="Picture 5" descr="A person smiling for the camera&#10;&#10;Description automatically generated">
            <a:extLst>
              <a:ext uri="{FF2B5EF4-FFF2-40B4-BE49-F238E27FC236}">
                <a16:creationId xmlns:a16="http://schemas.microsoft.com/office/drawing/2014/main" id="{B3A654E1-73AE-4461-9925-A6DB42EE72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3157" y="428499"/>
            <a:ext cx="3603675" cy="4500590"/>
          </a:xfrm>
          <a:prstGeom prst="rect">
            <a:avLst/>
          </a:prstGeom>
        </p:spPr>
      </p:pic>
    </p:spTree>
    <p:extLst>
      <p:ext uri="{BB962C8B-B14F-4D97-AF65-F5344CB8AC3E}">
        <p14:creationId xmlns:p14="http://schemas.microsoft.com/office/powerpoint/2010/main" val="40301903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C1E85-20FE-4DEE-ABB2-B19678BFE43B}"/>
              </a:ext>
            </a:extLst>
          </p:cNvPr>
          <p:cNvSpPr>
            <a:spLocks noGrp="1"/>
          </p:cNvSpPr>
          <p:nvPr>
            <p:ph type="title"/>
          </p:nvPr>
        </p:nvSpPr>
        <p:spPr>
          <a:xfrm>
            <a:off x="838200" y="1012400"/>
            <a:ext cx="10515600" cy="1325563"/>
          </a:xfrm>
        </p:spPr>
        <p:txBody>
          <a:bodyPr/>
          <a:lstStyle/>
          <a:p>
            <a:r>
              <a:rPr lang="en-US" b="1"/>
              <a:t>CARES Act: ONAP</a:t>
            </a:r>
          </a:p>
        </p:txBody>
      </p:sp>
      <p:sp>
        <p:nvSpPr>
          <p:cNvPr id="5" name="Content Placeholder 2">
            <a:extLst>
              <a:ext uri="{FF2B5EF4-FFF2-40B4-BE49-F238E27FC236}">
                <a16:creationId xmlns:a16="http://schemas.microsoft.com/office/drawing/2014/main" id="{4023F76B-D383-4C63-8BB7-EACF6CAB5B6E}"/>
              </a:ext>
            </a:extLst>
          </p:cNvPr>
          <p:cNvSpPr>
            <a:spLocks noGrp="1"/>
          </p:cNvSpPr>
          <p:nvPr>
            <p:ph idx="1"/>
          </p:nvPr>
        </p:nvSpPr>
        <p:spPr>
          <a:xfrm>
            <a:off x="879296" y="2059891"/>
            <a:ext cx="10058400" cy="4604680"/>
          </a:xfrm>
        </p:spPr>
        <p:txBody>
          <a:bodyPr vert="horz" lIns="91440" tIns="45720" rIns="91440" bIns="45720" rtlCol="0" anchor="t">
            <a:normAutofit/>
          </a:bodyPr>
          <a:lstStyle/>
          <a:p>
            <a:pPr marL="0" indent="0">
              <a:buNone/>
            </a:pPr>
            <a:r>
              <a:rPr lang="en-US" b="1"/>
              <a:t>Purpose</a:t>
            </a:r>
            <a:r>
              <a:rPr lang="en-US"/>
              <a:t>: to help Tribes and Tribally Designated Housing Entities (TDHEs) prevent, prepare for, and respond to the national impacts of the coronavirus pandemic</a:t>
            </a:r>
          </a:p>
          <a:p>
            <a:pPr marL="0" indent="0">
              <a:buNone/>
            </a:pPr>
            <a:r>
              <a:rPr lang="en-US" b="1"/>
              <a:t>Funding</a:t>
            </a:r>
            <a:r>
              <a:rPr lang="en-US"/>
              <a:t>: $300 million for two ONAP programs</a:t>
            </a:r>
            <a:endParaRPr lang="en-US">
              <a:cs typeface="Calibri"/>
            </a:endParaRPr>
          </a:p>
          <a:p>
            <a:r>
              <a:rPr lang="en-US"/>
              <a:t>$200 million for the Indian Housing Block Grant (IHBG) program</a:t>
            </a:r>
            <a:endParaRPr lang="en-US">
              <a:cs typeface="Calibri"/>
            </a:endParaRPr>
          </a:p>
          <a:p>
            <a:r>
              <a:rPr lang="en-US"/>
              <a:t>$100 million for the Indian Community Development Block Grant (ICDBG) program (Imminent Threat)</a:t>
            </a:r>
            <a:endParaRPr lang="en-US">
              <a:cs typeface="Calibri"/>
            </a:endParaRPr>
          </a:p>
          <a:p>
            <a:pPr marL="0" indent="0">
              <a:buNone/>
            </a:pPr>
            <a:r>
              <a:rPr lang="en-US" b="1"/>
              <a:t>Waivers and Flexibility:</a:t>
            </a:r>
            <a:r>
              <a:rPr lang="en-US"/>
              <a:t> provides broad waiver authority and flexibility with funds provided in the CARES Act, as well as IHBG formula and ICDBG funds awarded in FY 2020.</a:t>
            </a:r>
            <a:endParaRPr lang="en-US">
              <a:cs typeface="Calibri"/>
            </a:endParaRPr>
          </a:p>
          <a:p>
            <a:endParaRPr lang="en-US" sz="2800"/>
          </a:p>
        </p:txBody>
      </p:sp>
      <p:sp>
        <p:nvSpPr>
          <p:cNvPr id="3" name="Slide Number Placeholder 2">
            <a:extLst>
              <a:ext uri="{FF2B5EF4-FFF2-40B4-BE49-F238E27FC236}">
                <a16:creationId xmlns:a16="http://schemas.microsoft.com/office/drawing/2014/main" id="{C0B191D2-0D84-48E8-9309-3E133AC2FF0F}"/>
              </a:ext>
            </a:extLst>
          </p:cNvPr>
          <p:cNvSpPr>
            <a:spLocks noGrp="1"/>
          </p:cNvSpPr>
          <p:nvPr>
            <p:ph type="sldNum" sz="quarter" idx="12"/>
          </p:nvPr>
        </p:nvSpPr>
        <p:spPr/>
        <p:txBody>
          <a:bodyPr/>
          <a:lstStyle/>
          <a:p>
            <a:fld id="{DF5ADA17-6A84-4E4D-A923-A5FA07BC5C7F}" type="slidenum">
              <a:rPr lang="en-US" smtClean="0"/>
              <a:t>6</a:t>
            </a:fld>
            <a:endParaRPr lang="en-US"/>
          </a:p>
        </p:txBody>
      </p:sp>
      <p:pic>
        <p:nvPicPr>
          <p:cNvPr id="6" name="Picture 5">
            <a:extLst>
              <a:ext uri="{FF2B5EF4-FFF2-40B4-BE49-F238E27FC236}">
                <a16:creationId xmlns:a16="http://schemas.microsoft.com/office/drawing/2014/main" id="{DE73F2E1-7506-4A2D-90A3-2F71DED7E0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7625"/>
            <a:ext cx="3957035" cy="1148316"/>
          </a:xfrm>
          <a:prstGeom prst="rect">
            <a:avLst/>
          </a:prstGeom>
        </p:spPr>
      </p:pic>
    </p:spTree>
    <p:extLst>
      <p:ext uri="{BB962C8B-B14F-4D97-AF65-F5344CB8AC3E}">
        <p14:creationId xmlns:p14="http://schemas.microsoft.com/office/powerpoint/2010/main" val="26586377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8398" y="1649761"/>
            <a:ext cx="10915402" cy="5192331"/>
          </a:xfrm>
        </p:spPr>
        <p:txBody>
          <a:bodyPr vert="horz" lIns="91440" tIns="45720" rIns="91440" bIns="45720" rtlCol="0" anchor="t">
            <a:noAutofit/>
          </a:bodyPr>
          <a:lstStyle/>
          <a:p>
            <a:r>
              <a:rPr lang="en-US" sz="3600" dirty="0"/>
              <a:t>Maintain health and safety of TDHE residents and staff while allowing for maximum flexibility</a:t>
            </a:r>
          </a:p>
          <a:p>
            <a:r>
              <a:rPr lang="en-US" sz="3600" dirty="0"/>
              <a:t>Extend relief quickly so Tribes and TDHEs can continue operations to the extent possible. </a:t>
            </a:r>
          </a:p>
          <a:p>
            <a:pPr lvl="1"/>
            <a:r>
              <a:rPr lang="en-US" sz="3200" dirty="0"/>
              <a:t>Clarifying or additional guidance or waivers may be necessary.  Timeframes may be extended. </a:t>
            </a:r>
          </a:p>
          <a:p>
            <a:pPr lvl="1"/>
            <a:r>
              <a:rPr lang="en-US" sz="3200" dirty="0"/>
              <a:t>Address most requested waivers from FAQ mailbox, conference calls, prior disaster experience. </a:t>
            </a:r>
            <a:endParaRPr lang="en-US" sz="3600" dirty="0"/>
          </a:p>
          <a:p>
            <a:endParaRPr lang="en-US" sz="3600" dirty="0"/>
          </a:p>
          <a:p>
            <a:pPr marL="914400" lvl="2" indent="0">
              <a:buNone/>
            </a:pPr>
            <a:endParaRPr lang="en-US" sz="3600" dirty="0"/>
          </a:p>
          <a:p>
            <a:pPr marL="914400" lvl="2" indent="0">
              <a:buNone/>
            </a:pPr>
            <a:endParaRPr lang="en-US" sz="3600" dirty="0"/>
          </a:p>
        </p:txBody>
      </p:sp>
      <p:sp>
        <p:nvSpPr>
          <p:cNvPr id="4" name="Slide Number Placeholder 3">
            <a:extLst>
              <a:ext uri="{FF2B5EF4-FFF2-40B4-BE49-F238E27FC236}">
                <a16:creationId xmlns:a16="http://schemas.microsoft.com/office/drawing/2014/main" id="{D4E9B2D9-D8F3-4D71-A3F8-6666A9D9F0F8}"/>
              </a:ext>
            </a:extLst>
          </p:cNvPr>
          <p:cNvSpPr>
            <a:spLocks noGrp="1"/>
          </p:cNvSpPr>
          <p:nvPr>
            <p:ph type="sldNum" sz="quarter" idx="12"/>
          </p:nvPr>
        </p:nvSpPr>
        <p:spPr>
          <a:xfrm>
            <a:off x="9321800" y="6356350"/>
            <a:ext cx="2743200" cy="365125"/>
          </a:xfrm>
        </p:spPr>
        <p:txBody>
          <a:bodyPr/>
          <a:lstStyle/>
          <a:p>
            <a:fld id="{5AC6E65E-92B5-4B18-BE66-17D27D1D6D0B}" type="slidenum">
              <a:rPr lang="en-US" smtClean="0"/>
              <a:t>7</a:t>
            </a:fld>
            <a:endParaRPr lang="en-US"/>
          </a:p>
        </p:txBody>
      </p:sp>
      <p:sp>
        <p:nvSpPr>
          <p:cNvPr id="7" name="Title 1">
            <a:extLst>
              <a:ext uri="{FF2B5EF4-FFF2-40B4-BE49-F238E27FC236}">
                <a16:creationId xmlns:a16="http://schemas.microsoft.com/office/drawing/2014/main" id="{70E1C21F-21B9-4964-A18E-34FF1715D628}"/>
              </a:ext>
            </a:extLst>
          </p:cNvPr>
          <p:cNvSpPr>
            <a:spLocks noGrp="1"/>
          </p:cNvSpPr>
          <p:nvPr>
            <p:ph type="title"/>
          </p:nvPr>
        </p:nvSpPr>
        <p:spPr>
          <a:xfrm>
            <a:off x="4062334" y="290513"/>
            <a:ext cx="7291466" cy="1064566"/>
          </a:xfrm>
        </p:spPr>
        <p:txBody>
          <a:bodyPr>
            <a:normAutofit/>
          </a:bodyPr>
          <a:lstStyle/>
          <a:p>
            <a:pPr algn="r"/>
            <a:r>
              <a:rPr lang="en-US" b="1"/>
              <a:t>Waivers | Guiding Principles</a:t>
            </a:r>
          </a:p>
        </p:txBody>
      </p:sp>
      <p:pic>
        <p:nvPicPr>
          <p:cNvPr id="5" name="Picture 4">
            <a:extLst>
              <a:ext uri="{FF2B5EF4-FFF2-40B4-BE49-F238E27FC236}">
                <a16:creationId xmlns:a16="http://schemas.microsoft.com/office/drawing/2014/main" id="{A9377063-6DDA-4BF8-8D11-DA0E710186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957035" cy="1148316"/>
          </a:xfrm>
          <a:prstGeom prst="rect">
            <a:avLst/>
          </a:prstGeom>
        </p:spPr>
      </p:pic>
    </p:spTree>
    <p:extLst>
      <p:ext uri="{BB962C8B-B14F-4D97-AF65-F5344CB8AC3E}">
        <p14:creationId xmlns:p14="http://schemas.microsoft.com/office/powerpoint/2010/main" val="18924503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F3BB8-E167-4146-A238-86A35D24AF05}"/>
              </a:ext>
            </a:extLst>
          </p:cNvPr>
          <p:cNvSpPr>
            <a:spLocks noGrp="1"/>
          </p:cNvSpPr>
          <p:nvPr>
            <p:ph type="ctrTitle"/>
          </p:nvPr>
        </p:nvSpPr>
        <p:spPr/>
        <p:txBody>
          <a:bodyPr/>
          <a:lstStyle/>
          <a:p>
            <a:r>
              <a:rPr lang="en-US" b="1" spc="300" dirty="0">
                <a:cs typeface="Calibri Light"/>
              </a:rPr>
              <a:t>CARES Act Waiver Notice</a:t>
            </a:r>
            <a:endParaRPr lang="en-US" b="1" dirty="0"/>
          </a:p>
        </p:txBody>
      </p:sp>
      <p:sp>
        <p:nvSpPr>
          <p:cNvPr id="3" name="Subtitle 2">
            <a:extLst>
              <a:ext uri="{FF2B5EF4-FFF2-40B4-BE49-F238E27FC236}">
                <a16:creationId xmlns:a16="http://schemas.microsoft.com/office/drawing/2014/main" id="{3148CAF5-2620-4C59-A3F5-DD4434B75079}"/>
              </a:ext>
            </a:extLst>
          </p:cNvPr>
          <p:cNvSpPr>
            <a:spLocks noGrp="1"/>
          </p:cNvSpPr>
          <p:nvPr>
            <p:ph type="subTitle" idx="1"/>
          </p:nvPr>
        </p:nvSpPr>
        <p:spPr/>
        <p:txBody>
          <a:bodyPr>
            <a:noAutofit/>
          </a:bodyPr>
          <a:lstStyle/>
          <a:p>
            <a:r>
              <a:rPr lang="en-US" sz="3200" b="1" dirty="0"/>
              <a:t>Jad Atallah</a:t>
            </a:r>
          </a:p>
          <a:p>
            <a:r>
              <a:rPr lang="en-US" sz="3200" b="1" dirty="0"/>
              <a:t>Director, Office of Performance and Planning</a:t>
            </a:r>
          </a:p>
          <a:p>
            <a:r>
              <a:rPr lang="en-US" sz="3200" b="1" dirty="0"/>
              <a:t>Office of Native American Programs</a:t>
            </a:r>
          </a:p>
          <a:p>
            <a:endParaRPr lang="en-US" sz="3200" b="1" dirty="0"/>
          </a:p>
        </p:txBody>
      </p:sp>
      <p:pic>
        <p:nvPicPr>
          <p:cNvPr id="5" name="Picture 4" descr="A close up of a logo&#10;&#10;Description automatically generated">
            <a:extLst>
              <a:ext uri="{FF2B5EF4-FFF2-40B4-BE49-F238E27FC236}">
                <a16:creationId xmlns:a16="http://schemas.microsoft.com/office/drawing/2014/main" id="{8F2B8EE2-734A-4A36-B369-B58AC15BDB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60" y="120907"/>
            <a:ext cx="2478239" cy="2085013"/>
          </a:xfrm>
          <a:prstGeom prst="rect">
            <a:avLst/>
          </a:prstGeom>
        </p:spPr>
      </p:pic>
      <p:pic>
        <p:nvPicPr>
          <p:cNvPr id="7" name="Picture 6" descr="A picture containing drawing&#10;&#10;Description automatically generated">
            <a:extLst>
              <a:ext uri="{FF2B5EF4-FFF2-40B4-BE49-F238E27FC236}">
                <a16:creationId xmlns:a16="http://schemas.microsoft.com/office/drawing/2014/main" id="{02DF38F1-8EFE-42F0-BC89-629E555354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2666" y="193448"/>
            <a:ext cx="4762500" cy="1381125"/>
          </a:xfrm>
          <a:prstGeom prst="rect">
            <a:avLst/>
          </a:prstGeom>
        </p:spPr>
      </p:pic>
      <p:sp>
        <p:nvSpPr>
          <p:cNvPr id="8" name="Slide Number Placeholder 7">
            <a:extLst>
              <a:ext uri="{FF2B5EF4-FFF2-40B4-BE49-F238E27FC236}">
                <a16:creationId xmlns:a16="http://schemas.microsoft.com/office/drawing/2014/main" id="{27FD6D7F-B363-47BD-B454-77D511C5E664}"/>
              </a:ext>
            </a:extLst>
          </p:cNvPr>
          <p:cNvSpPr>
            <a:spLocks noGrp="1"/>
          </p:cNvSpPr>
          <p:nvPr>
            <p:ph type="sldNum" sz="quarter" idx="12"/>
          </p:nvPr>
        </p:nvSpPr>
        <p:spPr/>
        <p:txBody>
          <a:bodyPr/>
          <a:lstStyle/>
          <a:p>
            <a:fld id="{CB975C3C-E179-4E64-B042-53D5129621A1}" type="slidenum">
              <a:rPr lang="en-US" smtClean="0"/>
              <a:t>8</a:t>
            </a:fld>
            <a:endParaRPr lang="en-US"/>
          </a:p>
        </p:txBody>
      </p:sp>
    </p:spTree>
    <p:extLst>
      <p:ext uri="{BB962C8B-B14F-4D97-AF65-F5344CB8AC3E}">
        <p14:creationId xmlns:p14="http://schemas.microsoft.com/office/powerpoint/2010/main" val="3870798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4023F76B-D383-4C63-8BB7-EACF6CAB5B6E}"/>
              </a:ext>
            </a:extLst>
          </p:cNvPr>
          <p:cNvSpPr>
            <a:spLocks noGrp="1"/>
          </p:cNvSpPr>
          <p:nvPr>
            <p:ph idx="1"/>
          </p:nvPr>
        </p:nvSpPr>
        <p:spPr>
          <a:xfrm>
            <a:off x="762000" y="1380284"/>
            <a:ext cx="10058400" cy="4969805"/>
          </a:xfrm>
        </p:spPr>
        <p:txBody>
          <a:bodyPr vert="horz" lIns="91440" tIns="45720" rIns="91440" bIns="45720" rtlCol="0" anchor="t">
            <a:normAutofit/>
          </a:bodyPr>
          <a:lstStyle/>
          <a:p>
            <a:pPr marL="0" indent="0">
              <a:lnSpc>
                <a:spcPct val="120000"/>
              </a:lnSpc>
              <a:spcBef>
                <a:spcPts val="0"/>
              </a:spcBef>
              <a:spcAft>
                <a:spcPts val="1200"/>
              </a:spcAft>
              <a:buNone/>
            </a:pPr>
            <a:r>
              <a:rPr lang="en-US" sz="4400" b="1"/>
              <a:t>Waiver Authority and Flexibilities provided to the:</a:t>
            </a:r>
          </a:p>
          <a:p>
            <a:pPr>
              <a:lnSpc>
                <a:spcPct val="120000"/>
              </a:lnSpc>
              <a:spcBef>
                <a:spcPts val="0"/>
              </a:spcBef>
              <a:spcAft>
                <a:spcPts val="1200"/>
              </a:spcAft>
            </a:pPr>
            <a:r>
              <a:rPr lang="en-US" sz="4400"/>
              <a:t>Indian Housing Block Grant program</a:t>
            </a:r>
          </a:p>
          <a:p>
            <a:pPr>
              <a:lnSpc>
                <a:spcPct val="120000"/>
              </a:lnSpc>
              <a:spcBef>
                <a:spcPts val="0"/>
              </a:spcBef>
              <a:spcAft>
                <a:spcPts val="1200"/>
              </a:spcAft>
              <a:tabLst>
                <a:tab pos="7372350" algn="l"/>
              </a:tabLst>
            </a:pPr>
            <a:r>
              <a:rPr lang="en-US" sz="4400"/>
              <a:t>Indian Community Development Block Grant program</a:t>
            </a:r>
          </a:p>
          <a:p>
            <a:endParaRPr lang="en-US" sz="4400"/>
          </a:p>
        </p:txBody>
      </p:sp>
      <p:sp>
        <p:nvSpPr>
          <p:cNvPr id="3" name="Slide Number Placeholder 2">
            <a:extLst>
              <a:ext uri="{FF2B5EF4-FFF2-40B4-BE49-F238E27FC236}">
                <a16:creationId xmlns:a16="http://schemas.microsoft.com/office/drawing/2014/main" id="{C0B191D2-0D84-48E8-9309-3E133AC2FF0F}"/>
              </a:ext>
            </a:extLst>
          </p:cNvPr>
          <p:cNvSpPr>
            <a:spLocks noGrp="1"/>
          </p:cNvSpPr>
          <p:nvPr>
            <p:ph type="sldNum" sz="quarter" idx="12"/>
          </p:nvPr>
        </p:nvSpPr>
        <p:spPr/>
        <p:txBody>
          <a:bodyPr/>
          <a:lstStyle/>
          <a:p>
            <a:fld id="{DF5ADA17-6A84-4E4D-A923-A5FA07BC5C7F}" type="slidenum">
              <a:rPr lang="en-US" smtClean="0"/>
              <a:t>9</a:t>
            </a:fld>
            <a:endParaRPr lang="en-US"/>
          </a:p>
        </p:txBody>
      </p:sp>
      <p:pic>
        <p:nvPicPr>
          <p:cNvPr id="4" name="Picture 3">
            <a:extLst>
              <a:ext uri="{FF2B5EF4-FFF2-40B4-BE49-F238E27FC236}">
                <a16:creationId xmlns:a16="http://schemas.microsoft.com/office/drawing/2014/main" id="{67F1620D-8DEB-47C8-9F10-E1AFB42862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9838"/>
            <a:ext cx="3957035" cy="1148316"/>
          </a:xfrm>
          <a:prstGeom prst="rect">
            <a:avLst/>
          </a:prstGeom>
        </p:spPr>
      </p:pic>
    </p:spTree>
    <p:extLst>
      <p:ext uri="{BB962C8B-B14F-4D97-AF65-F5344CB8AC3E}">
        <p14:creationId xmlns:p14="http://schemas.microsoft.com/office/powerpoint/2010/main" val="42177393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71397E283BE84E9C263F3FE9D5B4A8" ma:contentTypeVersion="12" ma:contentTypeDescription="Create a new document." ma:contentTypeScope="" ma:versionID="c4fdde0986b5b5f3b1b10c6aee354f18">
  <xsd:schema xmlns:xsd="http://www.w3.org/2001/XMLSchema" xmlns:xs="http://www.w3.org/2001/XMLSchema" xmlns:p="http://schemas.microsoft.com/office/2006/metadata/properties" xmlns:ns2="d4a638c4-874f-49c0-bb2b-5cb8563c2b18" xmlns:ns3="2d648808-7c08-4883-88db-ae1c26ef4c53" xmlns:ns4="d8d4b72c-bead-4861-93e9-25b6b1533e83" targetNamespace="http://schemas.microsoft.com/office/2006/metadata/properties" ma:root="true" ma:fieldsID="94dd3e238cbe7c2660e6ca6c95529fa3" ns2:_="" ns3:_="" ns4:_="">
    <xsd:import namespace="d4a638c4-874f-49c0-bb2b-5cb8563c2b18"/>
    <xsd:import namespace="2d648808-7c08-4883-88db-ae1c26ef4c53"/>
    <xsd:import namespace="d8d4b72c-bead-4861-93e9-25b6b1533e83"/>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4:SharedWithUsers" minOccurs="0"/>
                <xsd:element ref="ns4:SharedWithDetails" minOccurs="0"/>
                <xsd:element ref="ns3:MediaServiceDateTaken" minOccurs="0"/>
                <xsd:element ref="ns3:MediaServiceAutoTags" minOccurs="0"/>
                <xsd:element ref="ns3:MediaServiceLocation" minOccurs="0"/>
                <xsd:element ref="ns3:MediaServiceGenerationTime" minOccurs="0"/>
                <xsd:element ref="ns3:MediaServiceEventHashCode" minOccurs="0"/>
                <xsd:element ref="ns3:MediaServiceOCR"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4a638c4-874f-49c0-bb2b-5cb8563c2b18"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2d648808-7c08-4883-88db-ae1c26ef4c53"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8d4b72c-bead-4861-93e9-25b6b1533e83"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dlc_DocId xmlns="d4a638c4-874f-49c0-bb2b-5cb8563c2b18">HUDDASNAP-566641975-852</_dlc_DocId>
    <_dlc_DocIdUrl xmlns="d4a638c4-874f-49c0-bb2b-5cb8563c2b18">
      <Url>https://hudgov.sharepoint.com/sites/DASNAP/PerfPlan/_layouts/15/DocIdRedir.aspx?ID=HUDDASNAP-566641975-852</Url>
      <Description>HUDDASNAP-566641975-852</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2844A53A-9B36-4630-B356-A8EAB7A8EF4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4a638c4-874f-49c0-bb2b-5cb8563c2b18"/>
    <ds:schemaRef ds:uri="2d648808-7c08-4883-88db-ae1c26ef4c53"/>
    <ds:schemaRef ds:uri="d8d4b72c-bead-4861-93e9-25b6b1533e8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3BC24AB-4B81-4992-93DA-9506CD9EC569}">
  <ds:schemaRefs>
    <ds:schemaRef ds:uri="http://schemas.microsoft.com/sharepoint/v3/contenttype/forms"/>
  </ds:schemaRefs>
</ds:datastoreItem>
</file>

<file path=customXml/itemProps3.xml><?xml version="1.0" encoding="utf-8"?>
<ds:datastoreItem xmlns:ds="http://schemas.openxmlformats.org/officeDocument/2006/customXml" ds:itemID="{5F89DDCF-6742-41B7-8F92-C11396C35B98}">
  <ds:schemaRefs>
    <ds:schemaRef ds:uri="d8d4b72c-bead-4861-93e9-25b6b1533e83"/>
    <ds:schemaRef ds:uri="http://purl.org/dc/terms/"/>
    <ds:schemaRef ds:uri="http://schemas.openxmlformats.org/package/2006/metadata/core-properties"/>
    <ds:schemaRef ds:uri="http://schemas.microsoft.com/office/2006/documentManagement/types"/>
    <ds:schemaRef ds:uri="2d648808-7c08-4883-88db-ae1c26ef4c53"/>
    <ds:schemaRef ds:uri="http://schemas.microsoft.com/office/infopath/2007/PartnerControls"/>
    <ds:schemaRef ds:uri="http://purl.org/dc/elements/1.1/"/>
    <ds:schemaRef ds:uri="http://schemas.microsoft.com/office/2006/metadata/properties"/>
    <ds:schemaRef ds:uri="d4a638c4-874f-49c0-bb2b-5cb8563c2b18"/>
    <ds:schemaRef ds:uri="http://www.w3.org/XML/1998/namespace"/>
    <ds:schemaRef ds:uri="http://purl.org/dc/dcmitype/"/>
  </ds:schemaRefs>
</ds:datastoreItem>
</file>

<file path=customXml/itemProps4.xml><?xml version="1.0" encoding="utf-8"?>
<ds:datastoreItem xmlns:ds="http://schemas.openxmlformats.org/officeDocument/2006/customXml" ds:itemID="{F1EB779B-20F3-4718-839D-49104A883F2B}">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65</TotalTime>
  <Words>2329</Words>
  <Application>Microsoft Office PowerPoint</Application>
  <PresentationFormat>Widescreen</PresentationFormat>
  <Paragraphs>221</Paragraphs>
  <Slides>24</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Calibri Light</vt:lpstr>
      <vt:lpstr>Office Theme</vt:lpstr>
      <vt:lpstr>CARES Act Update  for Tribes and TDHEs PIH Notice 2020-05 (CARES Act Waiver Notice)  April 17, 2020</vt:lpstr>
      <vt:lpstr>PowerPoint Presentation</vt:lpstr>
      <vt:lpstr>Agenda</vt:lpstr>
      <vt:lpstr>The CARES Act</vt:lpstr>
      <vt:lpstr>PowerPoint Presentation</vt:lpstr>
      <vt:lpstr>CARES Act: ONAP</vt:lpstr>
      <vt:lpstr>Waivers | Guiding Principles</vt:lpstr>
      <vt:lpstr>CARES Act Waiver Notice</vt:lpstr>
      <vt:lpstr>PowerPoint Presentation</vt:lpstr>
      <vt:lpstr>Indian Housing Block Grant </vt:lpstr>
      <vt:lpstr>Indian Housing Block Grant</vt:lpstr>
      <vt:lpstr>Indian Housing Block Grant</vt:lpstr>
      <vt:lpstr>Indian Housing Block Grant</vt:lpstr>
      <vt:lpstr>Indian Housing Block Grant</vt:lpstr>
      <vt:lpstr>Indian Housing Block Grant</vt:lpstr>
      <vt:lpstr>Indian Community Development Block Grant</vt:lpstr>
      <vt:lpstr>Indian Community Development Block Grant</vt:lpstr>
      <vt:lpstr>Indian Community Development Block Grant</vt:lpstr>
      <vt:lpstr>Indian Community Development Block Grant</vt:lpstr>
      <vt:lpstr>Indian Community Development Block Grant</vt:lpstr>
      <vt:lpstr>Indian Community Development Block Grant</vt:lpstr>
      <vt:lpstr>Indian Community Development Block Grant</vt:lpstr>
      <vt:lpstr>Questions, Comments, Concerns, Suggestions?  Chat Feature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PIH Managers Call: Covid-19   March 19, 2020</dc:title>
  <dc:creator>Tremayne</dc:creator>
  <cp:lastModifiedBy>Sharon Paskewitz</cp:lastModifiedBy>
  <cp:revision>7</cp:revision>
  <cp:lastPrinted>2020-03-18T22:22:38Z</cp:lastPrinted>
  <dcterms:created xsi:type="dcterms:W3CDTF">2020-03-18T18:19:36Z</dcterms:created>
  <dcterms:modified xsi:type="dcterms:W3CDTF">2020-04-17T19:52:04Z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0x010100AA71397E283BE84E9C263F3FE9D5B4A8</vt:lpwstr>
  </property>
  <property fmtid="{D5CDD505-2E9C-101B-9397-08002B2CF9AE}" pid="3" name="_dlc_DocIdItemGuid">
    <vt:lpwstr>cec05276-7bd4-41bd-bdd6-2bbb8773477c</vt:lpwstr>
  </property>
</Properties>
</file>